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7" r:id="rId3"/>
    <p:sldId id="488" r:id="rId4"/>
    <p:sldId id="515" r:id="rId5"/>
    <p:sldId id="491" r:id="rId6"/>
    <p:sldId id="492" r:id="rId7"/>
    <p:sldId id="343" r:id="rId8"/>
    <p:sldId id="494" r:id="rId9"/>
    <p:sldId id="495" r:id="rId10"/>
    <p:sldId id="496" r:id="rId11"/>
    <p:sldId id="497" r:id="rId12"/>
    <p:sldId id="498" r:id="rId13"/>
    <p:sldId id="499" r:id="rId14"/>
    <p:sldId id="493" r:id="rId15"/>
    <p:sldId id="500" r:id="rId16"/>
    <p:sldId id="501" r:id="rId17"/>
    <p:sldId id="483" r:id="rId18"/>
    <p:sldId id="502" r:id="rId19"/>
    <p:sldId id="485" r:id="rId20"/>
    <p:sldId id="503" r:id="rId21"/>
    <p:sldId id="479" r:id="rId22"/>
    <p:sldId id="504" r:id="rId23"/>
    <p:sldId id="516" r:id="rId24"/>
    <p:sldId id="505" r:id="rId25"/>
    <p:sldId id="487" r:id="rId26"/>
    <p:sldId id="507" r:id="rId27"/>
    <p:sldId id="482" r:id="rId28"/>
    <p:sldId id="509" r:id="rId29"/>
    <p:sldId id="510" r:id="rId30"/>
    <p:sldId id="511" r:id="rId31"/>
    <p:sldId id="512" r:id="rId32"/>
    <p:sldId id="508" r:id="rId33"/>
    <p:sldId id="484" r:id="rId34"/>
    <p:sldId id="513" r:id="rId35"/>
    <p:sldId id="489" r:id="rId36"/>
    <p:sldId id="514" r:id="rId37"/>
    <p:sldId id="490" r:id="rId38"/>
    <p:sldId id="517" r:id="rId39"/>
    <p:sldId id="518" r:id="rId40"/>
    <p:sldId id="478" r:id="rId41"/>
  </p:sldIdLst>
  <p:sldSz cx="12192000" cy="6858000"/>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吕原汇一" initials="吕原汇一" lastIdx="1" clrIdx="0">
    <p:extLst>
      <p:ext uri="{19B8F6BF-5375-455C-9EA6-DF929625EA0E}">
        <p15:presenceInfo xmlns:p15="http://schemas.microsoft.com/office/powerpoint/2012/main" userId="S::20195257@stu.neu.edu.cn::8654cb8d-d64a-4cd1-998a-c34daab73dd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DE40"/>
    <a:srgbClr val="263C88"/>
    <a:srgbClr val="E9EAEF"/>
    <a:srgbClr val="1AA2C2"/>
    <a:srgbClr val="5B74D1"/>
    <a:srgbClr val="E8E9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71" autoAdjust="0"/>
    <p:restoredTop sz="79099" autoAdjust="0"/>
  </p:normalViewPr>
  <p:slideViewPr>
    <p:cSldViewPr snapToGrid="0">
      <p:cViewPr varScale="1">
        <p:scale>
          <a:sx n="107" d="100"/>
          <a:sy n="107" d="100"/>
        </p:scale>
        <p:origin x="104" y="80"/>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78B995-4818-4CC4-9904-7C51E69FE1E0}" type="datetimeFigureOut">
              <a:rPr lang="zh-CN" altLang="en-US" smtClean="0"/>
              <a:t>2023/6/8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F969B2-FC8F-40E9-BEE9-914C18BA1C47}" type="slidenum">
              <a:rPr lang="zh-CN" altLang="en-US" smtClean="0"/>
              <a:t>‹#›</a:t>
            </a:fld>
            <a:endParaRPr lang="zh-CN" altLang="en-US"/>
          </a:p>
        </p:txBody>
      </p:sp>
    </p:spTree>
    <p:extLst>
      <p:ext uri="{BB962C8B-B14F-4D97-AF65-F5344CB8AC3E}">
        <p14:creationId xmlns:p14="http://schemas.microsoft.com/office/powerpoint/2010/main" val="2220666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各位老师上午好，我是人工智能</a:t>
            </a:r>
            <a:r>
              <a:rPr lang="en-US" altLang="zh-CN" dirty="0"/>
              <a:t>1901</a:t>
            </a:r>
            <a:r>
              <a:rPr lang="zh-CN" altLang="en-US" dirty="0"/>
              <a:t>班的孙平炜，下面将由我为各位介绍我的毕业设计项目：基于</a:t>
            </a:r>
            <a:r>
              <a:rPr lang="en-US" altLang="zh-CN" dirty="0"/>
              <a:t>MIPS</a:t>
            </a:r>
            <a:r>
              <a:rPr lang="zh-CN" altLang="en-US" dirty="0"/>
              <a:t>指令集的高性能</a:t>
            </a:r>
            <a:r>
              <a:rPr lang="en-US" altLang="zh-CN" dirty="0"/>
              <a:t>CPU</a:t>
            </a:r>
            <a:r>
              <a:rPr lang="zh-CN" altLang="en-US" dirty="0"/>
              <a:t>设计及</a:t>
            </a:r>
            <a:r>
              <a:rPr lang="en-US" altLang="zh-CN" dirty="0"/>
              <a:t>AI</a:t>
            </a:r>
            <a:r>
              <a:rPr lang="zh-CN" altLang="en-US" dirty="0"/>
              <a:t>应用实现。在此特别感谢于亚新老师对此项目的指导和帮助</a:t>
            </a:r>
          </a:p>
        </p:txBody>
      </p:sp>
      <p:sp>
        <p:nvSpPr>
          <p:cNvPr id="4" name="灯片编号占位符 3"/>
          <p:cNvSpPr>
            <a:spLocks noGrp="1"/>
          </p:cNvSpPr>
          <p:nvPr>
            <p:ph type="sldNum" sz="quarter" idx="5"/>
          </p:nvPr>
        </p:nvSpPr>
        <p:spPr/>
        <p:txBody>
          <a:bodyPr/>
          <a:lstStyle/>
          <a:p>
            <a:fld id="{7DF969B2-FC8F-40E9-BEE9-914C18BA1C47}" type="slidenum">
              <a:rPr lang="zh-CN" altLang="en-US" smtClean="0"/>
              <a:t>1</a:t>
            </a:fld>
            <a:endParaRPr lang="zh-CN" altLang="en-US"/>
          </a:p>
        </p:txBody>
      </p:sp>
    </p:spTree>
    <p:extLst>
      <p:ext uri="{BB962C8B-B14F-4D97-AF65-F5344CB8AC3E}">
        <p14:creationId xmlns:p14="http://schemas.microsoft.com/office/powerpoint/2010/main" val="15990700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CPU</a:t>
            </a:r>
            <a:r>
              <a:rPr lang="zh-CN" altLang="en-US" dirty="0"/>
              <a:t>设计部分，基于</a:t>
            </a:r>
            <a:r>
              <a:rPr lang="en-US" altLang="zh-CN" dirty="0"/>
              <a:t>MIPS</a:t>
            </a:r>
            <a:r>
              <a:rPr lang="zh-CN" altLang="en-US" dirty="0"/>
              <a:t>指令集和经典五级流水线进行改进以提升性能。</a:t>
            </a:r>
            <a:endParaRPr lang="en-US" altLang="zh-CN" dirty="0"/>
          </a:p>
          <a:p>
            <a:r>
              <a:rPr lang="zh-CN" altLang="en-US" dirty="0"/>
              <a:t>在实现过程中完成了</a:t>
            </a:r>
            <a:r>
              <a:rPr lang="en-US" altLang="zh-CN" dirty="0"/>
              <a:t>66</a:t>
            </a:r>
            <a:r>
              <a:rPr lang="zh-CN" altLang="en-US" dirty="0"/>
              <a:t>条常用指令的功能实现，种类包括算术运算、逻辑运算、分支跳转、访存以及特权指令</a:t>
            </a:r>
            <a:endParaRPr lang="en-US" altLang="zh-CN" dirty="0"/>
          </a:p>
          <a:p>
            <a:r>
              <a:rPr lang="zh-CN" altLang="en-US" dirty="0"/>
              <a:t>为了提升性能，从主频和</a:t>
            </a:r>
            <a:r>
              <a:rPr lang="en-US" altLang="zh-CN" dirty="0"/>
              <a:t>IPC</a:t>
            </a:r>
            <a:r>
              <a:rPr lang="zh-CN" altLang="en-US" dirty="0"/>
              <a:t>两个方面入手，一方面对流水段重新划分以减少关键路径的长度，另一方面为流水线增设</a:t>
            </a:r>
            <a:r>
              <a:rPr lang="en-US" altLang="zh-CN" dirty="0"/>
              <a:t>FIFO</a:t>
            </a:r>
            <a:r>
              <a:rPr lang="zh-CN" altLang="en-US" dirty="0"/>
              <a:t>、双执行单元等结构以提升指令吞吐量</a:t>
            </a:r>
            <a:endParaRPr lang="en-US" altLang="zh-CN" dirty="0"/>
          </a:p>
          <a:p>
            <a:r>
              <a:rPr lang="en-US" altLang="zh-CN" dirty="0"/>
              <a:t>CPU</a:t>
            </a:r>
            <a:r>
              <a:rPr lang="zh-CN" altLang="en-US" dirty="0"/>
              <a:t>在运行时还需要考虑例外和中断处理等需求，因此流水线中还根据</a:t>
            </a:r>
            <a:r>
              <a:rPr lang="en-US" altLang="zh-CN" dirty="0"/>
              <a:t>MIPS</a:t>
            </a:r>
            <a:r>
              <a:rPr lang="zh-CN" altLang="en-US" dirty="0"/>
              <a:t>标准配置了</a:t>
            </a:r>
            <a:r>
              <a:rPr lang="en-US" altLang="zh-CN" dirty="0"/>
              <a:t>CP0</a:t>
            </a:r>
            <a:r>
              <a:rPr lang="zh-CN" altLang="en-US" dirty="0"/>
              <a:t>协处理器对例外和异常情况进行处理</a:t>
            </a:r>
            <a:endParaRPr lang="en-US" altLang="zh-CN" dirty="0"/>
          </a:p>
          <a:p>
            <a:r>
              <a:rPr lang="zh-CN" altLang="en-US" dirty="0"/>
              <a:t>下面结合结构图理清一下数据流：。。。</a:t>
            </a:r>
            <a:endParaRPr lang="en-US" altLang="zh-CN" dirty="0"/>
          </a:p>
          <a:p>
            <a:endParaRPr lang="en-US" altLang="zh-CN" dirty="0"/>
          </a:p>
          <a:p>
            <a:r>
              <a:rPr lang="zh-CN" altLang="en-US" dirty="0"/>
              <a:t>为使</a:t>
            </a:r>
            <a:r>
              <a:rPr lang="en-US" altLang="zh-CN" dirty="0"/>
              <a:t>CPU</a:t>
            </a:r>
            <a:r>
              <a:rPr lang="zh-CN" altLang="en-US" dirty="0"/>
              <a:t>具有通用性，其外部还配置了</a:t>
            </a:r>
            <a:r>
              <a:rPr lang="en-US" altLang="zh-CN" dirty="0"/>
              <a:t>cache</a:t>
            </a:r>
            <a:r>
              <a:rPr lang="zh-CN" altLang="en-US" dirty="0"/>
              <a:t>、</a:t>
            </a:r>
            <a:r>
              <a:rPr lang="en-US" altLang="zh-CN" dirty="0"/>
              <a:t>TLB</a:t>
            </a:r>
            <a:r>
              <a:rPr lang="zh-CN" altLang="en-US" dirty="0"/>
              <a:t>模块以及</a:t>
            </a:r>
            <a:r>
              <a:rPr lang="en-US" altLang="zh-CN" dirty="0"/>
              <a:t>AXI</a:t>
            </a:r>
            <a:r>
              <a:rPr lang="zh-CN" altLang="en-US" dirty="0"/>
              <a:t>接口。当前的硬件配置已经满足了操作系统的运行需求</a:t>
            </a:r>
            <a:endParaRPr lang="en-US" altLang="zh-CN" dirty="0"/>
          </a:p>
        </p:txBody>
      </p:sp>
      <p:sp>
        <p:nvSpPr>
          <p:cNvPr id="4" name="灯片编号占位符 3"/>
          <p:cNvSpPr>
            <a:spLocks noGrp="1"/>
          </p:cNvSpPr>
          <p:nvPr>
            <p:ph type="sldNum" sz="quarter" idx="10"/>
          </p:nvPr>
        </p:nvSpPr>
        <p:spPr/>
        <p:txBody>
          <a:bodyPr/>
          <a:lstStyle/>
          <a:p>
            <a:fld id="{324D6F74-634D-4233-BDBC-8BE3983B5CCB}" type="slidenum">
              <a:rPr lang="zh-CN" altLang="en-US" smtClean="0"/>
              <a:t>10</a:t>
            </a:fld>
            <a:endParaRPr lang="zh-CN" altLang="en-US"/>
          </a:p>
        </p:txBody>
      </p:sp>
    </p:spTree>
    <p:extLst>
      <p:ext uri="{BB962C8B-B14F-4D97-AF65-F5344CB8AC3E}">
        <p14:creationId xmlns:p14="http://schemas.microsoft.com/office/powerpoint/2010/main" val="36726872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CPU</a:t>
            </a:r>
            <a:r>
              <a:rPr lang="zh-CN" altLang="en-US" dirty="0"/>
              <a:t>设计部分，基于</a:t>
            </a:r>
            <a:r>
              <a:rPr lang="en-US" altLang="zh-CN" dirty="0"/>
              <a:t>MIPS</a:t>
            </a:r>
            <a:r>
              <a:rPr lang="zh-CN" altLang="en-US" dirty="0"/>
              <a:t>指令集和经典五级流水线进行改进以提升性能。</a:t>
            </a:r>
            <a:endParaRPr lang="en-US" altLang="zh-CN" dirty="0"/>
          </a:p>
          <a:p>
            <a:r>
              <a:rPr lang="zh-CN" altLang="en-US" dirty="0"/>
              <a:t>在实现过程中完成了</a:t>
            </a:r>
            <a:r>
              <a:rPr lang="en-US" altLang="zh-CN" dirty="0"/>
              <a:t>66</a:t>
            </a:r>
            <a:r>
              <a:rPr lang="zh-CN" altLang="en-US" dirty="0"/>
              <a:t>条常用指令的功能实现，种类包括算术运算、逻辑运算、分支跳转、访存以及特权指令</a:t>
            </a:r>
            <a:endParaRPr lang="en-US" altLang="zh-CN" dirty="0"/>
          </a:p>
          <a:p>
            <a:r>
              <a:rPr lang="zh-CN" altLang="en-US" dirty="0"/>
              <a:t>为了提升性能，从主频和</a:t>
            </a:r>
            <a:r>
              <a:rPr lang="en-US" altLang="zh-CN" dirty="0"/>
              <a:t>IPC</a:t>
            </a:r>
            <a:r>
              <a:rPr lang="zh-CN" altLang="en-US" dirty="0"/>
              <a:t>两个方面入手，一方面对流水段重新划分以减少关键路径的长度，另一方面为流水线增设</a:t>
            </a:r>
            <a:r>
              <a:rPr lang="en-US" altLang="zh-CN" dirty="0"/>
              <a:t>FIFO</a:t>
            </a:r>
            <a:r>
              <a:rPr lang="zh-CN" altLang="en-US" dirty="0"/>
              <a:t>、双执行单元等结构以提升指令吞吐量</a:t>
            </a:r>
            <a:endParaRPr lang="en-US" altLang="zh-CN" dirty="0"/>
          </a:p>
          <a:p>
            <a:r>
              <a:rPr lang="en-US" altLang="zh-CN" dirty="0"/>
              <a:t>CPU</a:t>
            </a:r>
            <a:r>
              <a:rPr lang="zh-CN" altLang="en-US" dirty="0"/>
              <a:t>在运行时还需要考虑例外和中断处理等需求，因此流水线中还根据</a:t>
            </a:r>
            <a:r>
              <a:rPr lang="en-US" altLang="zh-CN" dirty="0"/>
              <a:t>MIPS</a:t>
            </a:r>
            <a:r>
              <a:rPr lang="zh-CN" altLang="en-US" dirty="0"/>
              <a:t>标准配置了</a:t>
            </a:r>
            <a:r>
              <a:rPr lang="en-US" altLang="zh-CN" dirty="0"/>
              <a:t>CP0</a:t>
            </a:r>
            <a:r>
              <a:rPr lang="zh-CN" altLang="en-US" dirty="0"/>
              <a:t>协处理器对例外和异常情况进行处理</a:t>
            </a:r>
            <a:endParaRPr lang="en-US" altLang="zh-CN" dirty="0"/>
          </a:p>
          <a:p>
            <a:r>
              <a:rPr lang="zh-CN" altLang="en-US" dirty="0"/>
              <a:t>下面结合结构图理清一下数据流：。。。</a:t>
            </a:r>
            <a:endParaRPr lang="en-US" altLang="zh-CN" dirty="0"/>
          </a:p>
          <a:p>
            <a:endParaRPr lang="en-US" altLang="zh-CN" dirty="0"/>
          </a:p>
          <a:p>
            <a:r>
              <a:rPr lang="zh-CN" altLang="en-US" dirty="0"/>
              <a:t>为使</a:t>
            </a:r>
            <a:r>
              <a:rPr lang="en-US" altLang="zh-CN" dirty="0"/>
              <a:t>CPU</a:t>
            </a:r>
            <a:r>
              <a:rPr lang="zh-CN" altLang="en-US" dirty="0"/>
              <a:t>具有通用性，其外部还配置了</a:t>
            </a:r>
            <a:r>
              <a:rPr lang="en-US" altLang="zh-CN" dirty="0"/>
              <a:t>cache</a:t>
            </a:r>
            <a:r>
              <a:rPr lang="zh-CN" altLang="en-US" dirty="0"/>
              <a:t>、</a:t>
            </a:r>
            <a:r>
              <a:rPr lang="en-US" altLang="zh-CN" dirty="0"/>
              <a:t>TLB</a:t>
            </a:r>
            <a:r>
              <a:rPr lang="zh-CN" altLang="en-US" dirty="0"/>
              <a:t>模块以及</a:t>
            </a:r>
            <a:r>
              <a:rPr lang="en-US" altLang="zh-CN" dirty="0"/>
              <a:t>AXI</a:t>
            </a:r>
            <a:r>
              <a:rPr lang="zh-CN" altLang="en-US" dirty="0"/>
              <a:t>接口。当前的硬件配置已经满足了操作系统的运行需求</a:t>
            </a:r>
            <a:endParaRPr lang="en-US" altLang="zh-CN" dirty="0"/>
          </a:p>
        </p:txBody>
      </p:sp>
      <p:sp>
        <p:nvSpPr>
          <p:cNvPr id="4" name="灯片编号占位符 3"/>
          <p:cNvSpPr>
            <a:spLocks noGrp="1"/>
          </p:cNvSpPr>
          <p:nvPr>
            <p:ph type="sldNum" sz="quarter" idx="10"/>
          </p:nvPr>
        </p:nvSpPr>
        <p:spPr/>
        <p:txBody>
          <a:bodyPr/>
          <a:lstStyle/>
          <a:p>
            <a:fld id="{324D6F74-634D-4233-BDBC-8BE3983B5CCB}" type="slidenum">
              <a:rPr lang="zh-CN" altLang="en-US" smtClean="0"/>
              <a:t>11</a:t>
            </a:fld>
            <a:endParaRPr lang="zh-CN" altLang="en-US"/>
          </a:p>
        </p:txBody>
      </p:sp>
    </p:spTree>
    <p:extLst>
      <p:ext uri="{BB962C8B-B14F-4D97-AF65-F5344CB8AC3E}">
        <p14:creationId xmlns:p14="http://schemas.microsoft.com/office/powerpoint/2010/main" val="1695877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CPU</a:t>
            </a:r>
            <a:r>
              <a:rPr lang="zh-CN" altLang="en-US" dirty="0"/>
              <a:t>设计部分，基于</a:t>
            </a:r>
            <a:r>
              <a:rPr lang="en-US" altLang="zh-CN" dirty="0"/>
              <a:t>MIPS</a:t>
            </a:r>
            <a:r>
              <a:rPr lang="zh-CN" altLang="en-US" dirty="0"/>
              <a:t>指令集和经典五级流水线进行改进以提升性能。</a:t>
            </a:r>
            <a:endParaRPr lang="en-US" altLang="zh-CN" dirty="0"/>
          </a:p>
          <a:p>
            <a:r>
              <a:rPr lang="zh-CN" altLang="en-US" dirty="0"/>
              <a:t>在实现过程中完成了</a:t>
            </a:r>
            <a:r>
              <a:rPr lang="en-US" altLang="zh-CN" dirty="0"/>
              <a:t>66</a:t>
            </a:r>
            <a:r>
              <a:rPr lang="zh-CN" altLang="en-US" dirty="0"/>
              <a:t>条常用指令的功能实现，种类包括算术运算、逻辑运算、分支跳转、访存以及特权指令</a:t>
            </a:r>
            <a:endParaRPr lang="en-US" altLang="zh-CN" dirty="0"/>
          </a:p>
          <a:p>
            <a:r>
              <a:rPr lang="zh-CN" altLang="en-US" dirty="0"/>
              <a:t>为了提升性能，从主频和</a:t>
            </a:r>
            <a:r>
              <a:rPr lang="en-US" altLang="zh-CN" dirty="0"/>
              <a:t>IPC</a:t>
            </a:r>
            <a:r>
              <a:rPr lang="zh-CN" altLang="en-US" dirty="0"/>
              <a:t>两个方面入手，一方面对流水段重新划分以减少关键路径的长度，另一方面为流水线增设</a:t>
            </a:r>
            <a:r>
              <a:rPr lang="en-US" altLang="zh-CN" dirty="0"/>
              <a:t>FIFO</a:t>
            </a:r>
            <a:r>
              <a:rPr lang="zh-CN" altLang="en-US" dirty="0"/>
              <a:t>、双执行单元等结构以提升指令吞吐量</a:t>
            </a:r>
            <a:endParaRPr lang="en-US" altLang="zh-CN" dirty="0"/>
          </a:p>
          <a:p>
            <a:r>
              <a:rPr lang="en-US" altLang="zh-CN" dirty="0"/>
              <a:t>CPU</a:t>
            </a:r>
            <a:r>
              <a:rPr lang="zh-CN" altLang="en-US" dirty="0"/>
              <a:t>在运行时还需要考虑例外和中断处理等需求，因此流水线中还根据</a:t>
            </a:r>
            <a:r>
              <a:rPr lang="en-US" altLang="zh-CN" dirty="0"/>
              <a:t>MIPS</a:t>
            </a:r>
            <a:r>
              <a:rPr lang="zh-CN" altLang="en-US" dirty="0"/>
              <a:t>标准配置了</a:t>
            </a:r>
            <a:r>
              <a:rPr lang="en-US" altLang="zh-CN" dirty="0"/>
              <a:t>CP0</a:t>
            </a:r>
            <a:r>
              <a:rPr lang="zh-CN" altLang="en-US" dirty="0"/>
              <a:t>协处理器对例外和异常情况进行处理</a:t>
            </a:r>
            <a:endParaRPr lang="en-US" altLang="zh-CN" dirty="0"/>
          </a:p>
          <a:p>
            <a:r>
              <a:rPr lang="zh-CN" altLang="en-US" dirty="0"/>
              <a:t>下面结合结构图理清一下数据流：。。。</a:t>
            </a:r>
            <a:endParaRPr lang="en-US" altLang="zh-CN" dirty="0"/>
          </a:p>
          <a:p>
            <a:endParaRPr lang="en-US" altLang="zh-CN" dirty="0"/>
          </a:p>
          <a:p>
            <a:r>
              <a:rPr lang="zh-CN" altLang="en-US" dirty="0"/>
              <a:t>为使</a:t>
            </a:r>
            <a:r>
              <a:rPr lang="en-US" altLang="zh-CN" dirty="0"/>
              <a:t>CPU</a:t>
            </a:r>
            <a:r>
              <a:rPr lang="zh-CN" altLang="en-US" dirty="0"/>
              <a:t>具有通用性，其外部还配置了</a:t>
            </a:r>
            <a:r>
              <a:rPr lang="en-US" altLang="zh-CN" dirty="0"/>
              <a:t>cache</a:t>
            </a:r>
            <a:r>
              <a:rPr lang="zh-CN" altLang="en-US" dirty="0"/>
              <a:t>、</a:t>
            </a:r>
            <a:r>
              <a:rPr lang="en-US" altLang="zh-CN" dirty="0"/>
              <a:t>TLB</a:t>
            </a:r>
            <a:r>
              <a:rPr lang="zh-CN" altLang="en-US" dirty="0"/>
              <a:t>模块以及</a:t>
            </a:r>
            <a:r>
              <a:rPr lang="en-US" altLang="zh-CN" dirty="0"/>
              <a:t>AXI</a:t>
            </a:r>
            <a:r>
              <a:rPr lang="zh-CN" altLang="en-US" dirty="0"/>
              <a:t>接口。当前的硬件配置已经满足了操作系统的运行需求</a:t>
            </a:r>
            <a:endParaRPr lang="en-US" altLang="zh-CN" dirty="0"/>
          </a:p>
        </p:txBody>
      </p:sp>
      <p:sp>
        <p:nvSpPr>
          <p:cNvPr id="4" name="灯片编号占位符 3"/>
          <p:cNvSpPr>
            <a:spLocks noGrp="1"/>
          </p:cNvSpPr>
          <p:nvPr>
            <p:ph type="sldNum" sz="quarter" idx="10"/>
          </p:nvPr>
        </p:nvSpPr>
        <p:spPr/>
        <p:txBody>
          <a:bodyPr/>
          <a:lstStyle/>
          <a:p>
            <a:fld id="{324D6F74-634D-4233-BDBC-8BE3983B5CCB}" type="slidenum">
              <a:rPr lang="zh-CN" altLang="en-US" smtClean="0"/>
              <a:t>12</a:t>
            </a:fld>
            <a:endParaRPr lang="zh-CN" altLang="en-US"/>
          </a:p>
        </p:txBody>
      </p:sp>
    </p:spTree>
    <p:extLst>
      <p:ext uri="{BB962C8B-B14F-4D97-AF65-F5344CB8AC3E}">
        <p14:creationId xmlns:p14="http://schemas.microsoft.com/office/powerpoint/2010/main" val="29540120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CPU</a:t>
            </a:r>
            <a:r>
              <a:rPr lang="zh-CN" altLang="en-US" dirty="0"/>
              <a:t>设计部分，基于</a:t>
            </a:r>
            <a:r>
              <a:rPr lang="en-US" altLang="zh-CN" dirty="0"/>
              <a:t>MIPS</a:t>
            </a:r>
            <a:r>
              <a:rPr lang="zh-CN" altLang="en-US" dirty="0"/>
              <a:t>指令集和经典五级流水线进行改进以提升性能。</a:t>
            </a:r>
            <a:endParaRPr lang="en-US" altLang="zh-CN" dirty="0"/>
          </a:p>
          <a:p>
            <a:r>
              <a:rPr lang="zh-CN" altLang="en-US" dirty="0"/>
              <a:t>在实现过程中完成了</a:t>
            </a:r>
            <a:r>
              <a:rPr lang="en-US" altLang="zh-CN" dirty="0"/>
              <a:t>66</a:t>
            </a:r>
            <a:r>
              <a:rPr lang="zh-CN" altLang="en-US" dirty="0"/>
              <a:t>条常用指令的功能实现，种类包括算术运算、逻辑运算、分支跳转、访存以及特权指令</a:t>
            </a:r>
            <a:endParaRPr lang="en-US" altLang="zh-CN" dirty="0"/>
          </a:p>
          <a:p>
            <a:r>
              <a:rPr lang="zh-CN" altLang="en-US" dirty="0"/>
              <a:t>为了提升性能，从主频和</a:t>
            </a:r>
            <a:r>
              <a:rPr lang="en-US" altLang="zh-CN" dirty="0"/>
              <a:t>IPC</a:t>
            </a:r>
            <a:r>
              <a:rPr lang="zh-CN" altLang="en-US" dirty="0"/>
              <a:t>两个方面入手，一方面对流水段重新划分以减少关键路径的长度，另一方面为流水线增设</a:t>
            </a:r>
            <a:r>
              <a:rPr lang="en-US" altLang="zh-CN" dirty="0"/>
              <a:t>FIFO</a:t>
            </a:r>
            <a:r>
              <a:rPr lang="zh-CN" altLang="en-US" dirty="0"/>
              <a:t>、双执行单元等结构以提升指令吞吐量</a:t>
            </a:r>
            <a:endParaRPr lang="en-US" altLang="zh-CN" dirty="0"/>
          </a:p>
          <a:p>
            <a:r>
              <a:rPr lang="en-US" altLang="zh-CN" dirty="0"/>
              <a:t>CPU</a:t>
            </a:r>
            <a:r>
              <a:rPr lang="zh-CN" altLang="en-US" dirty="0"/>
              <a:t>在运行时还需要考虑例外和中断处理等需求，因此流水线中还根据</a:t>
            </a:r>
            <a:r>
              <a:rPr lang="en-US" altLang="zh-CN" dirty="0"/>
              <a:t>MIPS</a:t>
            </a:r>
            <a:r>
              <a:rPr lang="zh-CN" altLang="en-US" dirty="0"/>
              <a:t>标准配置了</a:t>
            </a:r>
            <a:r>
              <a:rPr lang="en-US" altLang="zh-CN" dirty="0"/>
              <a:t>CP0</a:t>
            </a:r>
            <a:r>
              <a:rPr lang="zh-CN" altLang="en-US" dirty="0"/>
              <a:t>协处理器对例外和异常情况进行处理</a:t>
            </a:r>
            <a:endParaRPr lang="en-US" altLang="zh-CN" dirty="0"/>
          </a:p>
          <a:p>
            <a:r>
              <a:rPr lang="zh-CN" altLang="en-US" dirty="0"/>
              <a:t>下面结合结构图理清一下数据流：。。。</a:t>
            </a:r>
            <a:endParaRPr lang="en-US" altLang="zh-CN" dirty="0"/>
          </a:p>
          <a:p>
            <a:endParaRPr lang="en-US" altLang="zh-CN" dirty="0"/>
          </a:p>
          <a:p>
            <a:r>
              <a:rPr lang="zh-CN" altLang="en-US" dirty="0"/>
              <a:t>为使</a:t>
            </a:r>
            <a:r>
              <a:rPr lang="en-US" altLang="zh-CN" dirty="0"/>
              <a:t>CPU</a:t>
            </a:r>
            <a:r>
              <a:rPr lang="zh-CN" altLang="en-US" dirty="0"/>
              <a:t>具有通用性，其外部还配置了</a:t>
            </a:r>
            <a:r>
              <a:rPr lang="en-US" altLang="zh-CN" dirty="0"/>
              <a:t>cache</a:t>
            </a:r>
            <a:r>
              <a:rPr lang="zh-CN" altLang="en-US" dirty="0"/>
              <a:t>、</a:t>
            </a:r>
            <a:r>
              <a:rPr lang="en-US" altLang="zh-CN" dirty="0"/>
              <a:t>TLB</a:t>
            </a:r>
            <a:r>
              <a:rPr lang="zh-CN" altLang="en-US" dirty="0"/>
              <a:t>模块以及</a:t>
            </a:r>
            <a:r>
              <a:rPr lang="en-US" altLang="zh-CN" dirty="0"/>
              <a:t>AXI</a:t>
            </a:r>
            <a:r>
              <a:rPr lang="zh-CN" altLang="en-US" dirty="0"/>
              <a:t>接口。当前的硬件配置已经满足了操作系统的运行需求</a:t>
            </a:r>
            <a:endParaRPr lang="en-US" altLang="zh-CN" dirty="0"/>
          </a:p>
        </p:txBody>
      </p:sp>
      <p:sp>
        <p:nvSpPr>
          <p:cNvPr id="4" name="灯片编号占位符 3"/>
          <p:cNvSpPr>
            <a:spLocks noGrp="1"/>
          </p:cNvSpPr>
          <p:nvPr>
            <p:ph type="sldNum" sz="quarter" idx="10"/>
          </p:nvPr>
        </p:nvSpPr>
        <p:spPr/>
        <p:txBody>
          <a:bodyPr/>
          <a:lstStyle/>
          <a:p>
            <a:fld id="{324D6F74-634D-4233-BDBC-8BE3983B5CCB}" type="slidenum">
              <a:rPr lang="zh-CN" altLang="en-US" smtClean="0"/>
              <a:t>13</a:t>
            </a:fld>
            <a:endParaRPr lang="zh-CN" altLang="en-US"/>
          </a:p>
        </p:txBody>
      </p:sp>
    </p:spTree>
    <p:extLst>
      <p:ext uri="{BB962C8B-B14F-4D97-AF65-F5344CB8AC3E}">
        <p14:creationId xmlns:p14="http://schemas.microsoft.com/office/powerpoint/2010/main" val="40152846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CPU</a:t>
            </a:r>
            <a:r>
              <a:rPr lang="zh-CN" altLang="en-US" dirty="0"/>
              <a:t>设计部分，基于</a:t>
            </a:r>
            <a:r>
              <a:rPr lang="en-US" altLang="zh-CN" dirty="0"/>
              <a:t>MIPS</a:t>
            </a:r>
            <a:r>
              <a:rPr lang="zh-CN" altLang="en-US" dirty="0"/>
              <a:t>指令集和经典五级流水线进行改进以提升性能。</a:t>
            </a:r>
            <a:endParaRPr lang="en-US" altLang="zh-CN" dirty="0"/>
          </a:p>
          <a:p>
            <a:r>
              <a:rPr lang="zh-CN" altLang="en-US" dirty="0"/>
              <a:t>在实现过程中完成了</a:t>
            </a:r>
            <a:r>
              <a:rPr lang="en-US" altLang="zh-CN" dirty="0"/>
              <a:t>66</a:t>
            </a:r>
            <a:r>
              <a:rPr lang="zh-CN" altLang="en-US" dirty="0"/>
              <a:t>条常用指令的功能实现，种类包括算术运算、逻辑运算、分支跳转、访存以及特权指令</a:t>
            </a:r>
            <a:endParaRPr lang="en-US" altLang="zh-CN" dirty="0"/>
          </a:p>
          <a:p>
            <a:r>
              <a:rPr lang="zh-CN" altLang="en-US" dirty="0"/>
              <a:t>为了提升性能，从主频和</a:t>
            </a:r>
            <a:r>
              <a:rPr lang="en-US" altLang="zh-CN" dirty="0"/>
              <a:t>IPC</a:t>
            </a:r>
            <a:r>
              <a:rPr lang="zh-CN" altLang="en-US" dirty="0"/>
              <a:t>两个方面入手，一方面对流水段重新划分以减少关键路径的长度，另一方面为流水线增设</a:t>
            </a:r>
            <a:r>
              <a:rPr lang="en-US" altLang="zh-CN" dirty="0"/>
              <a:t>FIFO</a:t>
            </a:r>
            <a:r>
              <a:rPr lang="zh-CN" altLang="en-US" dirty="0"/>
              <a:t>、双执行单元等结构以提升指令吞吐量</a:t>
            </a:r>
            <a:endParaRPr lang="en-US" altLang="zh-CN" dirty="0"/>
          </a:p>
          <a:p>
            <a:r>
              <a:rPr lang="en-US" altLang="zh-CN" dirty="0"/>
              <a:t>CPU</a:t>
            </a:r>
            <a:r>
              <a:rPr lang="zh-CN" altLang="en-US" dirty="0"/>
              <a:t>在运行时还需要考虑例外和中断处理等需求，因此流水线中还根据</a:t>
            </a:r>
            <a:r>
              <a:rPr lang="en-US" altLang="zh-CN" dirty="0"/>
              <a:t>MIPS</a:t>
            </a:r>
            <a:r>
              <a:rPr lang="zh-CN" altLang="en-US" dirty="0"/>
              <a:t>标准配置了</a:t>
            </a:r>
            <a:r>
              <a:rPr lang="en-US" altLang="zh-CN" dirty="0"/>
              <a:t>CP0</a:t>
            </a:r>
            <a:r>
              <a:rPr lang="zh-CN" altLang="en-US" dirty="0"/>
              <a:t>协处理器对例外和异常情况进行处理</a:t>
            </a:r>
            <a:endParaRPr lang="en-US" altLang="zh-CN" dirty="0"/>
          </a:p>
          <a:p>
            <a:r>
              <a:rPr lang="zh-CN" altLang="en-US" dirty="0"/>
              <a:t>下面结合结构图理清一下数据流：。。。</a:t>
            </a:r>
            <a:endParaRPr lang="en-US" altLang="zh-CN" dirty="0"/>
          </a:p>
          <a:p>
            <a:endParaRPr lang="en-US" altLang="zh-CN" dirty="0"/>
          </a:p>
          <a:p>
            <a:r>
              <a:rPr lang="zh-CN" altLang="en-US" dirty="0"/>
              <a:t>为使</a:t>
            </a:r>
            <a:r>
              <a:rPr lang="en-US" altLang="zh-CN" dirty="0"/>
              <a:t>CPU</a:t>
            </a:r>
            <a:r>
              <a:rPr lang="zh-CN" altLang="en-US" dirty="0"/>
              <a:t>具有通用性，其外部还配置了</a:t>
            </a:r>
            <a:r>
              <a:rPr lang="en-US" altLang="zh-CN" dirty="0"/>
              <a:t>cache</a:t>
            </a:r>
            <a:r>
              <a:rPr lang="zh-CN" altLang="en-US" dirty="0"/>
              <a:t>、</a:t>
            </a:r>
            <a:r>
              <a:rPr lang="en-US" altLang="zh-CN" dirty="0"/>
              <a:t>TLB</a:t>
            </a:r>
            <a:r>
              <a:rPr lang="zh-CN" altLang="en-US" dirty="0"/>
              <a:t>模块以及</a:t>
            </a:r>
            <a:r>
              <a:rPr lang="en-US" altLang="zh-CN" dirty="0"/>
              <a:t>AXI</a:t>
            </a:r>
            <a:r>
              <a:rPr lang="zh-CN" altLang="en-US" dirty="0"/>
              <a:t>接口。当前的硬件配置已经满足了操作系统的运行需求</a:t>
            </a:r>
            <a:endParaRPr lang="en-US" altLang="zh-CN" dirty="0"/>
          </a:p>
        </p:txBody>
      </p:sp>
      <p:sp>
        <p:nvSpPr>
          <p:cNvPr id="4" name="灯片编号占位符 3"/>
          <p:cNvSpPr>
            <a:spLocks noGrp="1"/>
          </p:cNvSpPr>
          <p:nvPr>
            <p:ph type="sldNum" sz="quarter" idx="10"/>
          </p:nvPr>
        </p:nvSpPr>
        <p:spPr/>
        <p:txBody>
          <a:bodyPr/>
          <a:lstStyle/>
          <a:p>
            <a:fld id="{324D6F74-634D-4233-BDBC-8BE3983B5CCB}" type="slidenum">
              <a:rPr lang="zh-CN" altLang="en-US" smtClean="0"/>
              <a:t>14</a:t>
            </a:fld>
            <a:endParaRPr lang="zh-CN" altLang="en-US"/>
          </a:p>
        </p:txBody>
      </p:sp>
    </p:spTree>
    <p:extLst>
      <p:ext uri="{BB962C8B-B14F-4D97-AF65-F5344CB8AC3E}">
        <p14:creationId xmlns:p14="http://schemas.microsoft.com/office/powerpoint/2010/main" val="2836795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CPU</a:t>
            </a:r>
            <a:r>
              <a:rPr lang="zh-CN" altLang="en-US" dirty="0"/>
              <a:t>设计部分，基于</a:t>
            </a:r>
            <a:r>
              <a:rPr lang="en-US" altLang="zh-CN" dirty="0"/>
              <a:t>MIPS</a:t>
            </a:r>
            <a:r>
              <a:rPr lang="zh-CN" altLang="en-US" dirty="0"/>
              <a:t>指令集和经典五级流水线进行改进以提升性能。</a:t>
            </a:r>
            <a:endParaRPr lang="en-US" altLang="zh-CN" dirty="0"/>
          </a:p>
          <a:p>
            <a:r>
              <a:rPr lang="zh-CN" altLang="en-US" dirty="0"/>
              <a:t>在实现过程中完成了</a:t>
            </a:r>
            <a:r>
              <a:rPr lang="en-US" altLang="zh-CN" dirty="0"/>
              <a:t>66</a:t>
            </a:r>
            <a:r>
              <a:rPr lang="zh-CN" altLang="en-US" dirty="0"/>
              <a:t>条常用指令的功能实现，种类包括算术运算、逻辑运算、分支跳转、访存以及特权指令</a:t>
            </a:r>
            <a:endParaRPr lang="en-US" altLang="zh-CN" dirty="0"/>
          </a:p>
          <a:p>
            <a:r>
              <a:rPr lang="zh-CN" altLang="en-US" dirty="0"/>
              <a:t>为了提升性能，从主频和</a:t>
            </a:r>
            <a:r>
              <a:rPr lang="en-US" altLang="zh-CN" dirty="0"/>
              <a:t>IPC</a:t>
            </a:r>
            <a:r>
              <a:rPr lang="zh-CN" altLang="en-US" dirty="0"/>
              <a:t>两个方面入手，一方面对流水段重新划分以减少关键路径的长度，另一方面为流水线增设</a:t>
            </a:r>
            <a:r>
              <a:rPr lang="en-US" altLang="zh-CN" dirty="0"/>
              <a:t>FIFO</a:t>
            </a:r>
            <a:r>
              <a:rPr lang="zh-CN" altLang="en-US" dirty="0"/>
              <a:t>、双执行单元等结构以提升指令吞吐量</a:t>
            </a:r>
            <a:endParaRPr lang="en-US" altLang="zh-CN" dirty="0"/>
          </a:p>
          <a:p>
            <a:r>
              <a:rPr lang="en-US" altLang="zh-CN" dirty="0"/>
              <a:t>CPU</a:t>
            </a:r>
            <a:r>
              <a:rPr lang="zh-CN" altLang="en-US" dirty="0"/>
              <a:t>在运行时还需要考虑例外和中断处理等需求，因此流水线中还根据</a:t>
            </a:r>
            <a:r>
              <a:rPr lang="en-US" altLang="zh-CN" dirty="0"/>
              <a:t>MIPS</a:t>
            </a:r>
            <a:r>
              <a:rPr lang="zh-CN" altLang="en-US" dirty="0"/>
              <a:t>标准配置了</a:t>
            </a:r>
            <a:r>
              <a:rPr lang="en-US" altLang="zh-CN" dirty="0"/>
              <a:t>CP0</a:t>
            </a:r>
            <a:r>
              <a:rPr lang="zh-CN" altLang="en-US" dirty="0"/>
              <a:t>协处理器对例外和异常情况进行处理</a:t>
            </a:r>
            <a:endParaRPr lang="en-US" altLang="zh-CN" dirty="0"/>
          </a:p>
          <a:p>
            <a:r>
              <a:rPr lang="zh-CN" altLang="en-US" dirty="0"/>
              <a:t>下面结合结构图理清一下数据流：。。。</a:t>
            </a:r>
            <a:endParaRPr lang="en-US" altLang="zh-CN" dirty="0"/>
          </a:p>
          <a:p>
            <a:endParaRPr lang="en-US" altLang="zh-CN" dirty="0"/>
          </a:p>
          <a:p>
            <a:r>
              <a:rPr lang="zh-CN" altLang="en-US" dirty="0"/>
              <a:t>为使</a:t>
            </a:r>
            <a:r>
              <a:rPr lang="en-US" altLang="zh-CN" dirty="0"/>
              <a:t>CPU</a:t>
            </a:r>
            <a:r>
              <a:rPr lang="zh-CN" altLang="en-US" dirty="0"/>
              <a:t>具有通用性，其外部还配置了</a:t>
            </a:r>
            <a:r>
              <a:rPr lang="en-US" altLang="zh-CN" dirty="0"/>
              <a:t>cache</a:t>
            </a:r>
            <a:r>
              <a:rPr lang="zh-CN" altLang="en-US" dirty="0"/>
              <a:t>、</a:t>
            </a:r>
            <a:r>
              <a:rPr lang="en-US" altLang="zh-CN" dirty="0"/>
              <a:t>TLB</a:t>
            </a:r>
            <a:r>
              <a:rPr lang="zh-CN" altLang="en-US" dirty="0"/>
              <a:t>模块以及</a:t>
            </a:r>
            <a:r>
              <a:rPr lang="en-US" altLang="zh-CN" dirty="0"/>
              <a:t>AXI</a:t>
            </a:r>
            <a:r>
              <a:rPr lang="zh-CN" altLang="en-US" dirty="0"/>
              <a:t>接口。当前的硬件配置已经满足了操作系统的运行需求</a:t>
            </a:r>
            <a:endParaRPr lang="en-US" altLang="zh-CN" dirty="0"/>
          </a:p>
        </p:txBody>
      </p:sp>
      <p:sp>
        <p:nvSpPr>
          <p:cNvPr id="4" name="灯片编号占位符 3"/>
          <p:cNvSpPr>
            <a:spLocks noGrp="1"/>
          </p:cNvSpPr>
          <p:nvPr>
            <p:ph type="sldNum" sz="quarter" idx="10"/>
          </p:nvPr>
        </p:nvSpPr>
        <p:spPr/>
        <p:txBody>
          <a:bodyPr/>
          <a:lstStyle/>
          <a:p>
            <a:fld id="{324D6F74-634D-4233-BDBC-8BE3983B5CCB}" type="slidenum">
              <a:rPr lang="zh-CN" altLang="en-US" smtClean="0"/>
              <a:t>15</a:t>
            </a:fld>
            <a:endParaRPr lang="zh-CN" altLang="en-US"/>
          </a:p>
        </p:txBody>
      </p:sp>
    </p:spTree>
    <p:extLst>
      <p:ext uri="{BB962C8B-B14F-4D97-AF65-F5344CB8AC3E}">
        <p14:creationId xmlns:p14="http://schemas.microsoft.com/office/powerpoint/2010/main" val="38861505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CPU</a:t>
            </a:r>
            <a:r>
              <a:rPr lang="zh-CN" altLang="en-US" dirty="0"/>
              <a:t>设计部分，基于</a:t>
            </a:r>
            <a:r>
              <a:rPr lang="en-US" altLang="zh-CN" dirty="0"/>
              <a:t>MIPS</a:t>
            </a:r>
            <a:r>
              <a:rPr lang="zh-CN" altLang="en-US" dirty="0"/>
              <a:t>指令集和经典五级流水线进行改进以提升性能。</a:t>
            </a:r>
            <a:endParaRPr lang="en-US" altLang="zh-CN" dirty="0"/>
          </a:p>
          <a:p>
            <a:r>
              <a:rPr lang="zh-CN" altLang="en-US" dirty="0"/>
              <a:t>在实现过程中完成了</a:t>
            </a:r>
            <a:r>
              <a:rPr lang="en-US" altLang="zh-CN" dirty="0"/>
              <a:t>66</a:t>
            </a:r>
            <a:r>
              <a:rPr lang="zh-CN" altLang="en-US" dirty="0"/>
              <a:t>条常用指令的功能实现，种类包括算术运算、逻辑运算、分支跳转、访存以及特权指令</a:t>
            </a:r>
            <a:endParaRPr lang="en-US" altLang="zh-CN" dirty="0"/>
          </a:p>
          <a:p>
            <a:r>
              <a:rPr lang="zh-CN" altLang="en-US" dirty="0"/>
              <a:t>为了提升性能，从主频和</a:t>
            </a:r>
            <a:r>
              <a:rPr lang="en-US" altLang="zh-CN" dirty="0"/>
              <a:t>IPC</a:t>
            </a:r>
            <a:r>
              <a:rPr lang="zh-CN" altLang="en-US" dirty="0"/>
              <a:t>两个方面入手，一方面对流水段重新划分以减少关键路径的长度，另一方面为流水线增设</a:t>
            </a:r>
            <a:r>
              <a:rPr lang="en-US" altLang="zh-CN" dirty="0"/>
              <a:t>FIFO</a:t>
            </a:r>
            <a:r>
              <a:rPr lang="zh-CN" altLang="en-US" dirty="0"/>
              <a:t>、双执行单元等结构以提升指令吞吐量</a:t>
            </a:r>
            <a:endParaRPr lang="en-US" altLang="zh-CN" dirty="0"/>
          </a:p>
          <a:p>
            <a:r>
              <a:rPr lang="en-US" altLang="zh-CN" dirty="0"/>
              <a:t>CPU</a:t>
            </a:r>
            <a:r>
              <a:rPr lang="zh-CN" altLang="en-US" dirty="0"/>
              <a:t>在运行时还需要考虑例外和中断处理等需求，因此流水线中还根据</a:t>
            </a:r>
            <a:r>
              <a:rPr lang="en-US" altLang="zh-CN" dirty="0"/>
              <a:t>MIPS</a:t>
            </a:r>
            <a:r>
              <a:rPr lang="zh-CN" altLang="en-US" dirty="0"/>
              <a:t>标准配置了</a:t>
            </a:r>
            <a:r>
              <a:rPr lang="en-US" altLang="zh-CN" dirty="0"/>
              <a:t>CP0</a:t>
            </a:r>
            <a:r>
              <a:rPr lang="zh-CN" altLang="en-US" dirty="0"/>
              <a:t>协处理器对例外和异常情况进行处理</a:t>
            </a:r>
            <a:endParaRPr lang="en-US" altLang="zh-CN" dirty="0"/>
          </a:p>
          <a:p>
            <a:r>
              <a:rPr lang="zh-CN" altLang="en-US" dirty="0"/>
              <a:t>下面结合结构图理清一下数据流：。。。</a:t>
            </a:r>
            <a:endParaRPr lang="en-US" altLang="zh-CN" dirty="0"/>
          </a:p>
          <a:p>
            <a:endParaRPr lang="en-US" altLang="zh-CN" dirty="0"/>
          </a:p>
          <a:p>
            <a:r>
              <a:rPr lang="zh-CN" altLang="en-US" dirty="0"/>
              <a:t>为使</a:t>
            </a:r>
            <a:r>
              <a:rPr lang="en-US" altLang="zh-CN" dirty="0"/>
              <a:t>CPU</a:t>
            </a:r>
            <a:r>
              <a:rPr lang="zh-CN" altLang="en-US" dirty="0"/>
              <a:t>具有通用性，其外部还配置了</a:t>
            </a:r>
            <a:r>
              <a:rPr lang="en-US" altLang="zh-CN" dirty="0"/>
              <a:t>cache</a:t>
            </a:r>
            <a:r>
              <a:rPr lang="zh-CN" altLang="en-US" dirty="0"/>
              <a:t>、</a:t>
            </a:r>
            <a:r>
              <a:rPr lang="en-US" altLang="zh-CN" dirty="0"/>
              <a:t>TLB</a:t>
            </a:r>
            <a:r>
              <a:rPr lang="zh-CN" altLang="en-US" dirty="0"/>
              <a:t>模块以及</a:t>
            </a:r>
            <a:r>
              <a:rPr lang="en-US" altLang="zh-CN" dirty="0"/>
              <a:t>AXI</a:t>
            </a:r>
            <a:r>
              <a:rPr lang="zh-CN" altLang="en-US" dirty="0"/>
              <a:t>接口。当前的硬件配置已经满足了操作系统的运行需求</a:t>
            </a:r>
            <a:endParaRPr lang="en-US" altLang="zh-CN" dirty="0"/>
          </a:p>
        </p:txBody>
      </p:sp>
      <p:sp>
        <p:nvSpPr>
          <p:cNvPr id="4" name="灯片编号占位符 3"/>
          <p:cNvSpPr>
            <a:spLocks noGrp="1"/>
          </p:cNvSpPr>
          <p:nvPr>
            <p:ph type="sldNum" sz="quarter" idx="10"/>
          </p:nvPr>
        </p:nvSpPr>
        <p:spPr/>
        <p:txBody>
          <a:bodyPr/>
          <a:lstStyle/>
          <a:p>
            <a:fld id="{324D6F74-634D-4233-BDBC-8BE3983B5CCB}" type="slidenum">
              <a:rPr lang="zh-CN" altLang="en-US" smtClean="0"/>
              <a:t>16</a:t>
            </a:fld>
            <a:endParaRPr lang="zh-CN" altLang="en-US"/>
          </a:p>
        </p:txBody>
      </p:sp>
    </p:spTree>
    <p:extLst>
      <p:ext uri="{BB962C8B-B14F-4D97-AF65-F5344CB8AC3E}">
        <p14:creationId xmlns:p14="http://schemas.microsoft.com/office/powerpoint/2010/main" val="1430136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TLB</a:t>
            </a:r>
            <a:r>
              <a:rPr lang="zh-CN" altLang="en-US" dirty="0"/>
              <a:t>作为快表，由包含虚实地址号、脏位有效位标识，进程标识符等表项的记录组成。它是操作系统页虚拟内存管理的硬件基础</a:t>
            </a:r>
            <a:endParaRPr lang="en-US" altLang="zh-CN" dirty="0"/>
          </a:p>
          <a:p>
            <a:r>
              <a:rPr lang="zh-CN" altLang="en-US" dirty="0"/>
              <a:t>本项目实现了可储存</a:t>
            </a:r>
            <a:r>
              <a:rPr lang="en-US" altLang="zh-CN" dirty="0"/>
              <a:t>16</a:t>
            </a:r>
            <a:r>
              <a:rPr lang="zh-CN" altLang="en-US" dirty="0"/>
              <a:t>条记录的</a:t>
            </a:r>
            <a:r>
              <a:rPr lang="en-US" altLang="zh-CN" dirty="0"/>
              <a:t>TLB</a:t>
            </a:r>
            <a:r>
              <a:rPr lang="zh-CN" altLang="en-US" dirty="0"/>
              <a:t>模块，其通过系统软件进行管理与更新，在上述的</a:t>
            </a:r>
            <a:r>
              <a:rPr lang="en-US" altLang="zh-CN" dirty="0"/>
              <a:t>66</a:t>
            </a:r>
            <a:r>
              <a:rPr lang="zh-CN" altLang="en-US" dirty="0"/>
              <a:t>条指令中就有</a:t>
            </a:r>
            <a:r>
              <a:rPr lang="en-US" altLang="zh-CN" dirty="0"/>
              <a:t>TLB</a:t>
            </a:r>
            <a:r>
              <a:rPr lang="zh-CN" altLang="en-US" dirty="0"/>
              <a:t>更新和查找的相关指令</a:t>
            </a:r>
            <a:endParaRPr lang="en-US" altLang="zh-CN" dirty="0"/>
          </a:p>
          <a:p>
            <a:endParaRPr lang="en-US" altLang="zh-CN" dirty="0"/>
          </a:p>
          <a:p>
            <a:r>
              <a:rPr lang="en-US" altLang="zh-CN" dirty="0"/>
              <a:t>MMU</a:t>
            </a:r>
            <a:r>
              <a:rPr lang="zh-CN" altLang="en-US" dirty="0"/>
              <a:t>模块则负责对</a:t>
            </a:r>
            <a:r>
              <a:rPr lang="en-US" altLang="zh-CN" dirty="0"/>
              <a:t>MIPS32</a:t>
            </a:r>
            <a:r>
              <a:rPr lang="zh-CN" altLang="en-US" dirty="0"/>
              <a:t>指令集下的</a:t>
            </a:r>
            <a:r>
              <a:rPr lang="en-US" altLang="zh-CN" dirty="0"/>
              <a:t>4GB</a:t>
            </a:r>
            <a:r>
              <a:rPr lang="zh-CN" altLang="en-US" dirty="0"/>
              <a:t>内存空间进行映射管理，右图四个内存段中有的不能做虚拟化，有的不能被</a:t>
            </a:r>
            <a:r>
              <a:rPr lang="en-US" altLang="zh-CN" dirty="0"/>
              <a:t>cache</a:t>
            </a:r>
            <a:r>
              <a:rPr lang="zh-CN" altLang="en-US" dirty="0"/>
              <a:t>暂存，这些都需要</a:t>
            </a:r>
            <a:r>
              <a:rPr lang="en-US" altLang="zh-CN" dirty="0"/>
              <a:t>MMU</a:t>
            </a:r>
            <a:r>
              <a:rPr lang="zh-CN" altLang="en-US" dirty="0"/>
              <a:t>模块进行判断</a:t>
            </a:r>
            <a:endParaRPr lang="en-US" altLang="zh-CN" dirty="0"/>
          </a:p>
          <a:p>
            <a:endParaRPr lang="en-US" altLang="zh-CN" dirty="0"/>
          </a:p>
          <a:p>
            <a:r>
              <a:rPr lang="zh-CN" altLang="en-US" dirty="0"/>
              <a:t>同时为了优化访存段的关键路径提升主频，流水线也为其单独增设了流水段</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324D6F74-634D-4233-BDBC-8BE3983B5CCB}" type="slidenum">
              <a:rPr lang="zh-CN" altLang="en-US" smtClean="0"/>
              <a:t>17</a:t>
            </a:fld>
            <a:endParaRPr lang="zh-CN" altLang="en-US"/>
          </a:p>
        </p:txBody>
      </p:sp>
    </p:spTree>
    <p:extLst>
      <p:ext uri="{BB962C8B-B14F-4D97-AF65-F5344CB8AC3E}">
        <p14:creationId xmlns:p14="http://schemas.microsoft.com/office/powerpoint/2010/main" val="4993798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TLB</a:t>
            </a:r>
            <a:r>
              <a:rPr lang="zh-CN" altLang="en-US" dirty="0"/>
              <a:t>作为快表，由包含虚实地址号、脏位有效位标识，进程标识符等表项的记录组成。它是操作系统页虚拟内存管理的硬件基础</a:t>
            </a:r>
            <a:endParaRPr lang="en-US" altLang="zh-CN" dirty="0"/>
          </a:p>
          <a:p>
            <a:r>
              <a:rPr lang="zh-CN" altLang="en-US" dirty="0"/>
              <a:t>本项目实现了可储存</a:t>
            </a:r>
            <a:r>
              <a:rPr lang="en-US" altLang="zh-CN" dirty="0"/>
              <a:t>16</a:t>
            </a:r>
            <a:r>
              <a:rPr lang="zh-CN" altLang="en-US" dirty="0"/>
              <a:t>条记录的</a:t>
            </a:r>
            <a:r>
              <a:rPr lang="en-US" altLang="zh-CN" dirty="0"/>
              <a:t>TLB</a:t>
            </a:r>
            <a:r>
              <a:rPr lang="zh-CN" altLang="en-US" dirty="0"/>
              <a:t>模块，其通过系统软件进行管理与更新，在上述的</a:t>
            </a:r>
            <a:r>
              <a:rPr lang="en-US" altLang="zh-CN" dirty="0"/>
              <a:t>66</a:t>
            </a:r>
            <a:r>
              <a:rPr lang="zh-CN" altLang="en-US" dirty="0"/>
              <a:t>条指令中就有</a:t>
            </a:r>
            <a:r>
              <a:rPr lang="en-US" altLang="zh-CN" dirty="0"/>
              <a:t>TLB</a:t>
            </a:r>
            <a:r>
              <a:rPr lang="zh-CN" altLang="en-US" dirty="0"/>
              <a:t>更新和查找的相关指令</a:t>
            </a:r>
            <a:endParaRPr lang="en-US" altLang="zh-CN" dirty="0"/>
          </a:p>
          <a:p>
            <a:endParaRPr lang="en-US" altLang="zh-CN" dirty="0"/>
          </a:p>
          <a:p>
            <a:r>
              <a:rPr lang="en-US" altLang="zh-CN" dirty="0"/>
              <a:t>MMU</a:t>
            </a:r>
            <a:r>
              <a:rPr lang="zh-CN" altLang="en-US" dirty="0"/>
              <a:t>模块则负责对</a:t>
            </a:r>
            <a:r>
              <a:rPr lang="en-US" altLang="zh-CN" dirty="0"/>
              <a:t>MIPS32</a:t>
            </a:r>
            <a:r>
              <a:rPr lang="zh-CN" altLang="en-US" dirty="0"/>
              <a:t>指令集下的</a:t>
            </a:r>
            <a:r>
              <a:rPr lang="en-US" altLang="zh-CN" dirty="0"/>
              <a:t>4GB</a:t>
            </a:r>
            <a:r>
              <a:rPr lang="zh-CN" altLang="en-US" dirty="0"/>
              <a:t>内存空间进行映射管理，右图四个内存段中有的不能做虚拟化，有的不能被</a:t>
            </a:r>
            <a:r>
              <a:rPr lang="en-US" altLang="zh-CN" dirty="0"/>
              <a:t>cache</a:t>
            </a:r>
            <a:r>
              <a:rPr lang="zh-CN" altLang="en-US" dirty="0"/>
              <a:t>暂存，这些都需要</a:t>
            </a:r>
            <a:r>
              <a:rPr lang="en-US" altLang="zh-CN" dirty="0"/>
              <a:t>MMU</a:t>
            </a:r>
            <a:r>
              <a:rPr lang="zh-CN" altLang="en-US" dirty="0"/>
              <a:t>模块进行判断</a:t>
            </a:r>
            <a:endParaRPr lang="en-US" altLang="zh-CN" dirty="0"/>
          </a:p>
          <a:p>
            <a:endParaRPr lang="en-US" altLang="zh-CN" dirty="0"/>
          </a:p>
          <a:p>
            <a:r>
              <a:rPr lang="zh-CN" altLang="en-US" dirty="0"/>
              <a:t>同时为了优化访存段的关键路径提升主频，流水线也为其单独增设了流水段</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324D6F74-634D-4233-BDBC-8BE3983B5CCB}" type="slidenum">
              <a:rPr lang="zh-CN" altLang="en-US" smtClean="0"/>
              <a:t>18</a:t>
            </a:fld>
            <a:endParaRPr lang="zh-CN" altLang="en-US"/>
          </a:p>
        </p:txBody>
      </p:sp>
    </p:spTree>
    <p:extLst>
      <p:ext uri="{BB962C8B-B14F-4D97-AF65-F5344CB8AC3E}">
        <p14:creationId xmlns:p14="http://schemas.microsoft.com/office/powerpoint/2010/main" val="2297987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为了使</a:t>
            </a:r>
            <a:r>
              <a:rPr lang="en-US" altLang="zh-CN" dirty="0"/>
              <a:t>CPU</a:t>
            </a:r>
            <a:r>
              <a:rPr lang="zh-CN" altLang="en-US" dirty="0"/>
              <a:t>具备通用的通信能力，将其封装为</a:t>
            </a:r>
            <a:r>
              <a:rPr lang="en-US" altLang="zh-CN" dirty="0"/>
              <a:t>AXI</a:t>
            </a:r>
            <a:r>
              <a:rPr lang="zh-CN" altLang="en-US" dirty="0"/>
              <a:t>接口。右图为龙芯开源的</a:t>
            </a:r>
            <a:r>
              <a:rPr lang="en-US" altLang="zh-CN" dirty="0"/>
              <a:t>SoC</a:t>
            </a:r>
            <a:r>
              <a:rPr lang="zh-CN" altLang="en-US" dirty="0"/>
              <a:t>框架</a:t>
            </a:r>
            <a:endParaRPr lang="en-US" altLang="zh-CN" dirty="0"/>
          </a:p>
          <a:p>
            <a:r>
              <a:rPr lang="zh-CN" altLang="en-US" dirty="0"/>
              <a:t>接口设计为双通道读写并行，这样可以提高通信效率</a:t>
            </a:r>
            <a:endParaRPr lang="en-US" altLang="zh-CN" dirty="0"/>
          </a:p>
          <a:p>
            <a:r>
              <a:rPr lang="zh-CN" altLang="en-US" dirty="0"/>
              <a:t>由于存在多种数据段的读和写请求，因此使用状态机对</a:t>
            </a:r>
            <a:r>
              <a:rPr lang="en-US" altLang="zh-CN" dirty="0"/>
              <a:t>AXI</a:t>
            </a:r>
            <a:r>
              <a:rPr lang="zh-CN" altLang="en-US" dirty="0"/>
              <a:t>接口的通信状态进行控制</a:t>
            </a:r>
          </a:p>
        </p:txBody>
      </p:sp>
      <p:sp>
        <p:nvSpPr>
          <p:cNvPr id="4" name="灯片编号占位符 3"/>
          <p:cNvSpPr>
            <a:spLocks noGrp="1"/>
          </p:cNvSpPr>
          <p:nvPr>
            <p:ph type="sldNum" sz="quarter" idx="10"/>
          </p:nvPr>
        </p:nvSpPr>
        <p:spPr/>
        <p:txBody>
          <a:bodyPr/>
          <a:lstStyle/>
          <a:p>
            <a:fld id="{324D6F74-634D-4233-BDBC-8BE3983B5CCB}" type="slidenum">
              <a:rPr lang="zh-CN" altLang="en-US" smtClean="0"/>
              <a:t>19</a:t>
            </a:fld>
            <a:endParaRPr lang="zh-CN" altLang="en-US"/>
          </a:p>
        </p:txBody>
      </p:sp>
    </p:spTree>
    <p:extLst>
      <p:ext uri="{BB962C8B-B14F-4D97-AF65-F5344CB8AC3E}">
        <p14:creationId xmlns:p14="http://schemas.microsoft.com/office/powerpoint/2010/main" val="16620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项目介绍将从以下四个方面展开</a:t>
            </a:r>
          </a:p>
        </p:txBody>
      </p:sp>
      <p:sp>
        <p:nvSpPr>
          <p:cNvPr id="4" name="灯片编号占位符 3"/>
          <p:cNvSpPr>
            <a:spLocks noGrp="1"/>
          </p:cNvSpPr>
          <p:nvPr>
            <p:ph type="sldNum" sz="quarter" idx="5"/>
          </p:nvPr>
        </p:nvSpPr>
        <p:spPr/>
        <p:txBody>
          <a:bodyPr/>
          <a:lstStyle/>
          <a:p>
            <a:fld id="{7DF969B2-FC8F-40E9-BEE9-914C18BA1C47}" type="slidenum">
              <a:rPr lang="zh-CN" altLang="en-US" smtClean="0"/>
              <a:t>2</a:t>
            </a:fld>
            <a:endParaRPr lang="zh-CN" altLang="en-US"/>
          </a:p>
        </p:txBody>
      </p:sp>
    </p:spTree>
    <p:extLst>
      <p:ext uri="{BB962C8B-B14F-4D97-AF65-F5344CB8AC3E}">
        <p14:creationId xmlns:p14="http://schemas.microsoft.com/office/powerpoint/2010/main" val="17436847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为了使</a:t>
            </a:r>
            <a:r>
              <a:rPr lang="en-US" altLang="zh-CN" dirty="0"/>
              <a:t>CPU</a:t>
            </a:r>
            <a:r>
              <a:rPr lang="zh-CN" altLang="en-US" dirty="0"/>
              <a:t>具备通用的通信能力，将其封装为</a:t>
            </a:r>
            <a:r>
              <a:rPr lang="en-US" altLang="zh-CN" dirty="0"/>
              <a:t>AXI</a:t>
            </a:r>
            <a:r>
              <a:rPr lang="zh-CN" altLang="en-US" dirty="0"/>
              <a:t>接口。右图为龙芯开源的</a:t>
            </a:r>
            <a:r>
              <a:rPr lang="en-US" altLang="zh-CN" dirty="0"/>
              <a:t>SoC</a:t>
            </a:r>
            <a:r>
              <a:rPr lang="zh-CN" altLang="en-US" dirty="0"/>
              <a:t>框架</a:t>
            </a:r>
            <a:endParaRPr lang="en-US" altLang="zh-CN" dirty="0"/>
          </a:p>
          <a:p>
            <a:r>
              <a:rPr lang="zh-CN" altLang="en-US" dirty="0"/>
              <a:t>接口设计为双通道读写并行，这样可以提高通信效率</a:t>
            </a:r>
            <a:endParaRPr lang="en-US" altLang="zh-CN" dirty="0"/>
          </a:p>
          <a:p>
            <a:r>
              <a:rPr lang="zh-CN" altLang="en-US" dirty="0"/>
              <a:t>由于存在多种数据段的读和写请求，因此使用状态机对</a:t>
            </a:r>
            <a:r>
              <a:rPr lang="en-US" altLang="zh-CN" dirty="0"/>
              <a:t>AXI</a:t>
            </a:r>
            <a:r>
              <a:rPr lang="zh-CN" altLang="en-US" dirty="0"/>
              <a:t>接口的通信状态进行控制</a:t>
            </a:r>
          </a:p>
        </p:txBody>
      </p:sp>
      <p:sp>
        <p:nvSpPr>
          <p:cNvPr id="4" name="灯片编号占位符 3"/>
          <p:cNvSpPr>
            <a:spLocks noGrp="1"/>
          </p:cNvSpPr>
          <p:nvPr>
            <p:ph type="sldNum" sz="quarter" idx="10"/>
          </p:nvPr>
        </p:nvSpPr>
        <p:spPr/>
        <p:txBody>
          <a:bodyPr/>
          <a:lstStyle/>
          <a:p>
            <a:fld id="{324D6F74-634D-4233-BDBC-8BE3983B5CCB}" type="slidenum">
              <a:rPr lang="zh-CN" altLang="en-US" smtClean="0"/>
              <a:t>20</a:t>
            </a:fld>
            <a:endParaRPr lang="zh-CN" altLang="en-US"/>
          </a:p>
        </p:txBody>
      </p:sp>
    </p:spTree>
    <p:extLst>
      <p:ext uri="{BB962C8B-B14F-4D97-AF65-F5344CB8AC3E}">
        <p14:creationId xmlns:p14="http://schemas.microsoft.com/office/powerpoint/2010/main" val="3987055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AI</a:t>
            </a:r>
            <a:r>
              <a:rPr lang="zh-CN" altLang="en-US" dirty="0"/>
              <a:t>加速模块方面选取</a:t>
            </a:r>
            <a:r>
              <a:rPr lang="en-US" altLang="zh-CN" dirty="0"/>
              <a:t>CNN</a:t>
            </a:r>
            <a:r>
              <a:rPr lang="zh-CN" altLang="en-US" dirty="0"/>
              <a:t>对</a:t>
            </a:r>
            <a:r>
              <a:rPr lang="en-US" altLang="zh-CN" dirty="0"/>
              <a:t>MINIST</a:t>
            </a:r>
            <a:r>
              <a:rPr lang="zh-CN" altLang="en-US" dirty="0"/>
              <a:t>数据集的分类任务作为实现目标。</a:t>
            </a:r>
            <a:endParaRPr lang="en-US" altLang="zh-CN" dirty="0"/>
          </a:p>
          <a:p>
            <a:r>
              <a:rPr lang="zh-CN" altLang="en-US" dirty="0"/>
              <a:t>主要工作包含以下几点：</a:t>
            </a:r>
            <a:endParaRPr lang="en-US" altLang="zh-CN" dirty="0"/>
          </a:p>
          <a:p>
            <a:r>
              <a:rPr lang="zh-CN" altLang="en-US" dirty="0"/>
              <a:t>软件方面需要对数据集进行载入和预处理，使用深度学习框架搭建用于分类的</a:t>
            </a:r>
            <a:r>
              <a:rPr lang="en-US" altLang="zh-CN" dirty="0"/>
              <a:t>CNN</a:t>
            </a:r>
            <a:r>
              <a:rPr lang="zh-CN" altLang="en-US" dirty="0"/>
              <a:t>网络并进行训练</a:t>
            </a:r>
            <a:endParaRPr lang="en-US" altLang="zh-CN" dirty="0"/>
          </a:p>
          <a:p>
            <a:r>
              <a:rPr lang="zh-CN" altLang="en-US" dirty="0"/>
              <a:t>具体网络设定如右图，包含两次卷积池化激活操作，一层全连接分类层</a:t>
            </a:r>
            <a:endParaRPr lang="en-US" altLang="zh-CN" dirty="0"/>
          </a:p>
          <a:p>
            <a:r>
              <a:rPr lang="zh-CN" altLang="en-US" dirty="0"/>
              <a:t>训练采用</a:t>
            </a:r>
            <a:r>
              <a:rPr lang="en-US" altLang="zh-CN" dirty="0"/>
              <a:t>SGD</a:t>
            </a:r>
            <a:r>
              <a:rPr lang="zh-CN" altLang="en-US" dirty="0"/>
              <a:t>优化器和交叉熵 </a:t>
            </a:r>
            <a:r>
              <a:rPr lang="en-US" altLang="zh-CN" dirty="0"/>
              <a:t>loss</a:t>
            </a:r>
            <a:r>
              <a:rPr lang="zh-CN" altLang="en-US" dirty="0"/>
              <a:t>，一般迭代</a:t>
            </a:r>
            <a:r>
              <a:rPr lang="en-US" altLang="zh-CN" dirty="0"/>
              <a:t>10</a:t>
            </a:r>
            <a:r>
              <a:rPr lang="zh-CN" altLang="en-US" dirty="0"/>
              <a:t>个</a:t>
            </a:r>
            <a:r>
              <a:rPr lang="en-US" altLang="zh-CN" dirty="0"/>
              <a:t>epoch</a:t>
            </a:r>
            <a:r>
              <a:rPr lang="zh-CN" altLang="en-US" dirty="0"/>
              <a:t>就能收敛至</a:t>
            </a:r>
            <a:r>
              <a:rPr lang="en-US" altLang="zh-CN" dirty="0"/>
              <a:t>98+</a:t>
            </a:r>
            <a:r>
              <a:rPr lang="zh-CN" altLang="en-US" dirty="0"/>
              <a:t>的</a:t>
            </a:r>
            <a:r>
              <a:rPr lang="en-US" altLang="zh-CN" dirty="0"/>
              <a:t>acc</a:t>
            </a:r>
          </a:p>
          <a:p>
            <a:r>
              <a:rPr lang="zh-CN" altLang="en-US" dirty="0"/>
              <a:t>硬件方面要使用硬件描述语言在</a:t>
            </a:r>
            <a:r>
              <a:rPr lang="en-US" altLang="zh-CN" dirty="0"/>
              <a:t>FPGA</a:t>
            </a:r>
            <a:r>
              <a:rPr lang="zh-CN" altLang="en-US" dirty="0"/>
              <a:t>上实现相同的网络结构，同时要对软件获得的参数和输入数据进行转化</a:t>
            </a:r>
            <a:endParaRPr lang="en-US" altLang="zh-CN" dirty="0"/>
          </a:p>
          <a:p>
            <a:r>
              <a:rPr lang="zh-CN" altLang="en-US" dirty="0"/>
              <a:t>获得</a:t>
            </a:r>
            <a:r>
              <a:rPr lang="en-US" altLang="zh-CN" dirty="0"/>
              <a:t>FPGA</a:t>
            </a:r>
            <a:r>
              <a:rPr lang="zh-CN" altLang="en-US" dirty="0"/>
              <a:t>能够处理的定点数表示</a:t>
            </a:r>
          </a:p>
        </p:txBody>
      </p:sp>
      <p:sp>
        <p:nvSpPr>
          <p:cNvPr id="4" name="灯片编号占位符 3"/>
          <p:cNvSpPr>
            <a:spLocks noGrp="1"/>
          </p:cNvSpPr>
          <p:nvPr>
            <p:ph type="sldNum" sz="quarter" idx="10"/>
          </p:nvPr>
        </p:nvSpPr>
        <p:spPr/>
        <p:txBody>
          <a:bodyPr/>
          <a:lstStyle/>
          <a:p>
            <a:fld id="{324D6F74-634D-4233-BDBC-8BE3983B5CCB}" type="slidenum">
              <a:rPr lang="zh-CN" altLang="en-US" smtClean="0"/>
              <a:t>21</a:t>
            </a:fld>
            <a:endParaRPr lang="zh-CN" altLang="en-US"/>
          </a:p>
        </p:txBody>
      </p:sp>
    </p:spTree>
    <p:extLst>
      <p:ext uri="{BB962C8B-B14F-4D97-AF65-F5344CB8AC3E}">
        <p14:creationId xmlns:p14="http://schemas.microsoft.com/office/powerpoint/2010/main" val="614540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AI</a:t>
            </a:r>
            <a:r>
              <a:rPr lang="zh-CN" altLang="en-US" dirty="0"/>
              <a:t>加速模块方面选取</a:t>
            </a:r>
            <a:r>
              <a:rPr lang="en-US" altLang="zh-CN" dirty="0"/>
              <a:t>CNN</a:t>
            </a:r>
            <a:r>
              <a:rPr lang="zh-CN" altLang="en-US" dirty="0"/>
              <a:t>对</a:t>
            </a:r>
            <a:r>
              <a:rPr lang="en-US" altLang="zh-CN" dirty="0"/>
              <a:t>MINIST</a:t>
            </a:r>
            <a:r>
              <a:rPr lang="zh-CN" altLang="en-US" dirty="0"/>
              <a:t>数据集的分类任务作为实现目标。</a:t>
            </a:r>
            <a:endParaRPr lang="en-US" altLang="zh-CN" dirty="0"/>
          </a:p>
          <a:p>
            <a:r>
              <a:rPr lang="zh-CN" altLang="en-US" dirty="0"/>
              <a:t>主要工作包含以下几点：</a:t>
            </a:r>
            <a:endParaRPr lang="en-US" altLang="zh-CN" dirty="0"/>
          </a:p>
          <a:p>
            <a:r>
              <a:rPr lang="zh-CN" altLang="en-US" dirty="0"/>
              <a:t>软件方面需要对数据集进行载入和预处理，使用深度学习框架搭建用于分类的</a:t>
            </a:r>
            <a:r>
              <a:rPr lang="en-US" altLang="zh-CN" dirty="0"/>
              <a:t>CNN</a:t>
            </a:r>
            <a:r>
              <a:rPr lang="zh-CN" altLang="en-US" dirty="0"/>
              <a:t>网络并进行训练</a:t>
            </a:r>
            <a:endParaRPr lang="en-US" altLang="zh-CN" dirty="0"/>
          </a:p>
          <a:p>
            <a:r>
              <a:rPr lang="zh-CN" altLang="en-US" dirty="0"/>
              <a:t>具体网络设定如右图，包含两次卷积池化激活操作，一层全连接分类层</a:t>
            </a:r>
            <a:endParaRPr lang="en-US" altLang="zh-CN" dirty="0"/>
          </a:p>
          <a:p>
            <a:r>
              <a:rPr lang="zh-CN" altLang="en-US" dirty="0"/>
              <a:t>训练采用</a:t>
            </a:r>
            <a:r>
              <a:rPr lang="en-US" altLang="zh-CN" dirty="0"/>
              <a:t>SGD</a:t>
            </a:r>
            <a:r>
              <a:rPr lang="zh-CN" altLang="en-US" dirty="0"/>
              <a:t>优化器和交叉熵 </a:t>
            </a:r>
            <a:r>
              <a:rPr lang="en-US" altLang="zh-CN" dirty="0"/>
              <a:t>loss</a:t>
            </a:r>
            <a:r>
              <a:rPr lang="zh-CN" altLang="en-US" dirty="0"/>
              <a:t>，一般迭代</a:t>
            </a:r>
            <a:r>
              <a:rPr lang="en-US" altLang="zh-CN" dirty="0"/>
              <a:t>10</a:t>
            </a:r>
            <a:r>
              <a:rPr lang="zh-CN" altLang="en-US" dirty="0"/>
              <a:t>个</a:t>
            </a:r>
            <a:r>
              <a:rPr lang="en-US" altLang="zh-CN" dirty="0"/>
              <a:t>epoch</a:t>
            </a:r>
            <a:r>
              <a:rPr lang="zh-CN" altLang="en-US" dirty="0"/>
              <a:t>就能收敛至</a:t>
            </a:r>
            <a:r>
              <a:rPr lang="en-US" altLang="zh-CN" dirty="0"/>
              <a:t>98+</a:t>
            </a:r>
            <a:r>
              <a:rPr lang="zh-CN" altLang="en-US" dirty="0"/>
              <a:t>的</a:t>
            </a:r>
            <a:r>
              <a:rPr lang="en-US" altLang="zh-CN" dirty="0"/>
              <a:t>acc</a:t>
            </a:r>
          </a:p>
          <a:p>
            <a:r>
              <a:rPr lang="zh-CN" altLang="en-US" dirty="0"/>
              <a:t>硬件方面要使用硬件描述语言在</a:t>
            </a:r>
            <a:r>
              <a:rPr lang="en-US" altLang="zh-CN" dirty="0"/>
              <a:t>FPGA</a:t>
            </a:r>
            <a:r>
              <a:rPr lang="zh-CN" altLang="en-US" dirty="0"/>
              <a:t>上实现相同的网络结构，同时要对软件获得的参数和输入数据进行转化</a:t>
            </a:r>
            <a:endParaRPr lang="en-US" altLang="zh-CN" dirty="0"/>
          </a:p>
          <a:p>
            <a:r>
              <a:rPr lang="zh-CN" altLang="en-US" dirty="0"/>
              <a:t>获得</a:t>
            </a:r>
            <a:r>
              <a:rPr lang="en-US" altLang="zh-CN" dirty="0"/>
              <a:t>FPGA</a:t>
            </a:r>
            <a:r>
              <a:rPr lang="zh-CN" altLang="en-US" dirty="0"/>
              <a:t>能够处理的定点数表示</a:t>
            </a:r>
          </a:p>
        </p:txBody>
      </p:sp>
      <p:sp>
        <p:nvSpPr>
          <p:cNvPr id="4" name="灯片编号占位符 3"/>
          <p:cNvSpPr>
            <a:spLocks noGrp="1"/>
          </p:cNvSpPr>
          <p:nvPr>
            <p:ph type="sldNum" sz="quarter" idx="10"/>
          </p:nvPr>
        </p:nvSpPr>
        <p:spPr/>
        <p:txBody>
          <a:bodyPr/>
          <a:lstStyle/>
          <a:p>
            <a:fld id="{324D6F74-634D-4233-BDBC-8BE3983B5CCB}" type="slidenum">
              <a:rPr lang="zh-CN" altLang="en-US" smtClean="0"/>
              <a:t>22</a:t>
            </a:fld>
            <a:endParaRPr lang="zh-CN" altLang="en-US"/>
          </a:p>
        </p:txBody>
      </p:sp>
    </p:spTree>
    <p:extLst>
      <p:ext uri="{BB962C8B-B14F-4D97-AF65-F5344CB8AC3E}">
        <p14:creationId xmlns:p14="http://schemas.microsoft.com/office/powerpoint/2010/main" val="4945868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AI</a:t>
            </a:r>
            <a:r>
              <a:rPr lang="zh-CN" altLang="en-US" dirty="0"/>
              <a:t>加速模块方面选取</a:t>
            </a:r>
            <a:r>
              <a:rPr lang="en-US" altLang="zh-CN" dirty="0"/>
              <a:t>CNN</a:t>
            </a:r>
            <a:r>
              <a:rPr lang="zh-CN" altLang="en-US" dirty="0"/>
              <a:t>对</a:t>
            </a:r>
            <a:r>
              <a:rPr lang="en-US" altLang="zh-CN" dirty="0"/>
              <a:t>MINIST</a:t>
            </a:r>
            <a:r>
              <a:rPr lang="zh-CN" altLang="en-US" dirty="0"/>
              <a:t>数据集的分类任务作为实现目标。</a:t>
            </a:r>
            <a:endParaRPr lang="en-US" altLang="zh-CN" dirty="0"/>
          </a:p>
          <a:p>
            <a:r>
              <a:rPr lang="zh-CN" altLang="en-US" dirty="0"/>
              <a:t>主要工作包含以下几点：</a:t>
            </a:r>
            <a:endParaRPr lang="en-US" altLang="zh-CN" dirty="0"/>
          </a:p>
          <a:p>
            <a:r>
              <a:rPr lang="zh-CN" altLang="en-US" dirty="0"/>
              <a:t>软件方面需要对数据集进行载入和预处理，使用深度学习框架搭建用于分类的</a:t>
            </a:r>
            <a:r>
              <a:rPr lang="en-US" altLang="zh-CN" dirty="0"/>
              <a:t>CNN</a:t>
            </a:r>
            <a:r>
              <a:rPr lang="zh-CN" altLang="en-US" dirty="0"/>
              <a:t>网络并进行训练</a:t>
            </a:r>
            <a:endParaRPr lang="en-US" altLang="zh-CN" dirty="0"/>
          </a:p>
          <a:p>
            <a:r>
              <a:rPr lang="zh-CN" altLang="en-US" dirty="0"/>
              <a:t>具体网络设定如右图，包含两次卷积池化激活操作，一层全连接分类层</a:t>
            </a:r>
            <a:endParaRPr lang="en-US" altLang="zh-CN" dirty="0"/>
          </a:p>
          <a:p>
            <a:r>
              <a:rPr lang="zh-CN" altLang="en-US" dirty="0"/>
              <a:t>训练采用</a:t>
            </a:r>
            <a:r>
              <a:rPr lang="en-US" altLang="zh-CN" dirty="0"/>
              <a:t>SGD</a:t>
            </a:r>
            <a:r>
              <a:rPr lang="zh-CN" altLang="en-US" dirty="0"/>
              <a:t>优化器和交叉熵 </a:t>
            </a:r>
            <a:r>
              <a:rPr lang="en-US" altLang="zh-CN" dirty="0"/>
              <a:t>loss</a:t>
            </a:r>
            <a:r>
              <a:rPr lang="zh-CN" altLang="en-US" dirty="0"/>
              <a:t>，一般迭代</a:t>
            </a:r>
            <a:r>
              <a:rPr lang="en-US" altLang="zh-CN" dirty="0"/>
              <a:t>10</a:t>
            </a:r>
            <a:r>
              <a:rPr lang="zh-CN" altLang="en-US" dirty="0"/>
              <a:t>个</a:t>
            </a:r>
            <a:r>
              <a:rPr lang="en-US" altLang="zh-CN" dirty="0"/>
              <a:t>epoch</a:t>
            </a:r>
            <a:r>
              <a:rPr lang="zh-CN" altLang="en-US" dirty="0"/>
              <a:t>就能收敛至</a:t>
            </a:r>
            <a:r>
              <a:rPr lang="en-US" altLang="zh-CN" dirty="0"/>
              <a:t>98+</a:t>
            </a:r>
            <a:r>
              <a:rPr lang="zh-CN" altLang="en-US" dirty="0"/>
              <a:t>的</a:t>
            </a:r>
            <a:r>
              <a:rPr lang="en-US" altLang="zh-CN" dirty="0"/>
              <a:t>acc</a:t>
            </a:r>
          </a:p>
          <a:p>
            <a:r>
              <a:rPr lang="zh-CN" altLang="en-US" dirty="0"/>
              <a:t>硬件方面要使用硬件描述语言在</a:t>
            </a:r>
            <a:r>
              <a:rPr lang="en-US" altLang="zh-CN" dirty="0"/>
              <a:t>FPGA</a:t>
            </a:r>
            <a:r>
              <a:rPr lang="zh-CN" altLang="en-US" dirty="0"/>
              <a:t>上实现相同的网络结构，同时要对软件获得的参数和输入数据进行转化</a:t>
            </a:r>
            <a:endParaRPr lang="en-US" altLang="zh-CN" dirty="0"/>
          </a:p>
          <a:p>
            <a:r>
              <a:rPr lang="zh-CN" altLang="en-US" dirty="0"/>
              <a:t>获得</a:t>
            </a:r>
            <a:r>
              <a:rPr lang="en-US" altLang="zh-CN" dirty="0"/>
              <a:t>FPGA</a:t>
            </a:r>
            <a:r>
              <a:rPr lang="zh-CN" altLang="en-US" dirty="0"/>
              <a:t>能够处理的定点数表示</a:t>
            </a:r>
          </a:p>
        </p:txBody>
      </p:sp>
      <p:sp>
        <p:nvSpPr>
          <p:cNvPr id="4" name="灯片编号占位符 3"/>
          <p:cNvSpPr>
            <a:spLocks noGrp="1"/>
          </p:cNvSpPr>
          <p:nvPr>
            <p:ph type="sldNum" sz="quarter" idx="10"/>
          </p:nvPr>
        </p:nvSpPr>
        <p:spPr/>
        <p:txBody>
          <a:bodyPr/>
          <a:lstStyle/>
          <a:p>
            <a:fld id="{324D6F74-634D-4233-BDBC-8BE3983B5CCB}" type="slidenum">
              <a:rPr lang="zh-CN" altLang="en-US" smtClean="0"/>
              <a:t>23</a:t>
            </a:fld>
            <a:endParaRPr lang="zh-CN" altLang="en-US"/>
          </a:p>
        </p:txBody>
      </p:sp>
    </p:spTree>
    <p:extLst>
      <p:ext uri="{BB962C8B-B14F-4D97-AF65-F5344CB8AC3E}">
        <p14:creationId xmlns:p14="http://schemas.microsoft.com/office/powerpoint/2010/main" val="4782662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使用上述公式，对参数进行线性映射</a:t>
            </a:r>
            <a:endParaRPr lang="en-US" altLang="zh-CN" dirty="0"/>
          </a:p>
          <a:p>
            <a:r>
              <a:rPr lang="zh-CN" altLang="en-US" dirty="0"/>
              <a:t>对于复数，采取加</a:t>
            </a:r>
            <a:r>
              <a:rPr lang="en-US" altLang="zh-CN" dirty="0"/>
              <a:t>256</a:t>
            </a:r>
            <a:r>
              <a:rPr lang="zh-CN" altLang="en-US" dirty="0"/>
              <a:t>的方法，在</a:t>
            </a:r>
            <a:r>
              <a:rPr lang="en-US" altLang="zh-CN" dirty="0"/>
              <a:t>FPGA</a:t>
            </a:r>
            <a:r>
              <a:rPr lang="zh-CN" altLang="en-US" dirty="0"/>
              <a:t>的硬件加载中，首位直接看作符号位</a:t>
            </a:r>
            <a:endParaRPr lang="en-US" altLang="zh-CN" dirty="0"/>
          </a:p>
          <a:p>
            <a:endParaRPr lang="en-US" altLang="zh-CN" dirty="0"/>
          </a:p>
          <a:p>
            <a:r>
              <a:rPr lang="zh-CN" altLang="en-US" dirty="0"/>
              <a:t>同样的数据也要从</a:t>
            </a:r>
            <a:r>
              <a:rPr lang="en-US" altLang="zh-CN" dirty="0"/>
              <a:t>bmp</a:t>
            </a:r>
            <a:r>
              <a:rPr lang="zh-CN" altLang="en-US" dirty="0"/>
              <a:t>格式转为十六进制文本</a:t>
            </a:r>
            <a:endParaRPr lang="en-US" altLang="zh-CN" dirty="0"/>
          </a:p>
          <a:p>
            <a:endParaRPr lang="en-US" altLang="zh-CN" dirty="0"/>
          </a:p>
          <a:p>
            <a:r>
              <a:rPr lang="zh-CN" altLang="en-US" dirty="0"/>
              <a:t>为了后续测试，选取了</a:t>
            </a:r>
            <a:r>
              <a:rPr lang="en-US" altLang="zh-CN" dirty="0"/>
              <a:t>1k</a:t>
            </a:r>
            <a:r>
              <a:rPr lang="zh-CN" altLang="en-US" dirty="0"/>
              <a:t>张做测试集</a:t>
            </a:r>
          </a:p>
        </p:txBody>
      </p:sp>
      <p:sp>
        <p:nvSpPr>
          <p:cNvPr id="4" name="灯片编号占位符 3"/>
          <p:cNvSpPr>
            <a:spLocks noGrp="1"/>
          </p:cNvSpPr>
          <p:nvPr>
            <p:ph type="sldNum" sz="quarter" idx="10"/>
          </p:nvPr>
        </p:nvSpPr>
        <p:spPr/>
        <p:txBody>
          <a:bodyPr/>
          <a:lstStyle/>
          <a:p>
            <a:fld id="{324D6F74-634D-4233-BDBC-8BE3983B5CCB}" type="slidenum">
              <a:rPr lang="zh-CN" altLang="en-US" smtClean="0"/>
              <a:t>24</a:t>
            </a:fld>
            <a:endParaRPr lang="zh-CN" altLang="en-US"/>
          </a:p>
        </p:txBody>
      </p:sp>
    </p:spTree>
    <p:extLst>
      <p:ext uri="{BB962C8B-B14F-4D97-AF65-F5344CB8AC3E}">
        <p14:creationId xmlns:p14="http://schemas.microsoft.com/office/powerpoint/2010/main" val="40458790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使用上述公式，对参数进行线性映射</a:t>
            </a:r>
            <a:endParaRPr lang="en-US" altLang="zh-CN" dirty="0"/>
          </a:p>
          <a:p>
            <a:r>
              <a:rPr lang="zh-CN" altLang="en-US" dirty="0"/>
              <a:t>对于复数，采取加</a:t>
            </a:r>
            <a:r>
              <a:rPr lang="en-US" altLang="zh-CN" dirty="0"/>
              <a:t>256</a:t>
            </a:r>
            <a:r>
              <a:rPr lang="zh-CN" altLang="en-US" dirty="0"/>
              <a:t>的方法，在</a:t>
            </a:r>
            <a:r>
              <a:rPr lang="en-US" altLang="zh-CN" dirty="0"/>
              <a:t>FPGA</a:t>
            </a:r>
            <a:r>
              <a:rPr lang="zh-CN" altLang="en-US" dirty="0"/>
              <a:t>的硬件加载中，首位直接看作符号位</a:t>
            </a:r>
            <a:endParaRPr lang="en-US" altLang="zh-CN" dirty="0"/>
          </a:p>
          <a:p>
            <a:endParaRPr lang="en-US" altLang="zh-CN" dirty="0"/>
          </a:p>
          <a:p>
            <a:r>
              <a:rPr lang="zh-CN" altLang="en-US" dirty="0"/>
              <a:t>同样的数据也要从</a:t>
            </a:r>
            <a:r>
              <a:rPr lang="en-US" altLang="zh-CN" dirty="0"/>
              <a:t>bmp</a:t>
            </a:r>
            <a:r>
              <a:rPr lang="zh-CN" altLang="en-US" dirty="0"/>
              <a:t>格式转为十六进制文本</a:t>
            </a:r>
            <a:endParaRPr lang="en-US" altLang="zh-CN" dirty="0"/>
          </a:p>
          <a:p>
            <a:endParaRPr lang="en-US" altLang="zh-CN" dirty="0"/>
          </a:p>
          <a:p>
            <a:r>
              <a:rPr lang="zh-CN" altLang="en-US" dirty="0"/>
              <a:t>为了后续测试，选取了</a:t>
            </a:r>
            <a:r>
              <a:rPr lang="en-US" altLang="zh-CN" dirty="0"/>
              <a:t>1k</a:t>
            </a:r>
            <a:r>
              <a:rPr lang="zh-CN" altLang="en-US" dirty="0"/>
              <a:t>张做测试集</a:t>
            </a:r>
          </a:p>
        </p:txBody>
      </p:sp>
      <p:sp>
        <p:nvSpPr>
          <p:cNvPr id="4" name="灯片编号占位符 3"/>
          <p:cNvSpPr>
            <a:spLocks noGrp="1"/>
          </p:cNvSpPr>
          <p:nvPr>
            <p:ph type="sldNum" sz="quarter" idx="10"/>
          </p:nvPr>
        </p:nvSpPr>
        <p:spPr/>
        <p:txBody>
          <a:bodyPr/>
          <a:lstStyle/>
          <a:p>
            <a:fld id="{324D6F74-634D-4233-BDBC-8BE3983B5CCB}" type="slidenum">
              <a:rPr lang="zh-CN" altLang="en-US" smtClean="0"/>
              <a:t>25</a:t>
            </a:fld>
            <a:endParaRPr lang="zh-CN" altLang="en-US"/>
          </a:p>
        </p:txBody>
      </p:sp>
    </p:spTree>
    <p:extLst>
      <p:ext uri="{BB962C8B-B14F-4D97-AF65-F5344CB8AC3E}">
        <p14:creationId xmlns:p14="http://schemas.microsoft.com/office/powerpoint/2010/main" val="19614821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使用上述公式，对参数进行线性映射</a:t>
            </a:r>
            <a:endParaRPr lang="en-US" altLang="zh-CN" dirty="0"/>
          </a:p>
          <a:p>
            <a:r>
              <a:rPr lang="zh-CN" altLang="en-US" dirty="0"/>
              <a:t>对于复数，采取加</a:t>
            </a:r>
            <a:r>
              <a:rPr lang="en-US" altLang="zh-CN" dirty="0"/>
              <a:t>256</a:t>
            </a:r>
            <a:r>
              <a:rPr lang="zh-CN" altLang="en-US" dirty="0"/>
              <a:t>的方法，在</a:t>
            </a:r>
            <a:r>
              <a:rPr lang="en-US" altLang="zh-CN" dirty="0"/>
              <a:t>FPGA</a:t>
            </a:r>
            <a:r>
              <a:rPr lang="zh-CN" altLang="en-US" dirty="0"/>
              <a:t>的硬件加载中，首位直接看作符号位</a:t>
            </a:r>
            <a:endParaRPr lang="en-US" altLang="zh-CN" dirty="0"/>
          </a:p>
          <a:p>
            <a:endParaRPr lang="en-US" altLang="zh-CN" dirty="0"/>
          </a:p>
          <a:p>
            <a:r>
              <a:rPr lang="zh-CN" altLang="en-US" dirty="0"/>
              <a:t>同样的数据也要从</a:t>
            </a:r>
            <a:r>
              <a:rPr lang="en-US" altLang="zh-CN" dirty="0"/>
              <a:t>bmp</a:t>
            </a:r>
            <a:r>
              <a:rPr lang="zh-CN" altLang="en-US" dirty="0"/>
              <a:t>格式转为十六进制文本</a:t>
            </a:r>
            <a:endParaRPr lang="en-US" altLang="zh-CN" dirty="0"/>
          </a:p>
          <a:p>
            <a:endParaRPr lang="en-US" altLang="zh-CN" dirty="0"/>
          </a:p>
          <a:p>
            <a:r>
              <a:rPr lang="zh-CN" altLang="en-US" dirty="0"/>
              <a:t>为了后续测试，选取了</a:t>
            </a:r>
            <a:r>
              <a:rPr lang="en-US" altLang="zh-CN" dirty="0"/>
              <a:t>1k</a:t>
            </a:r>
            <a:r>
              <a:rPr lang="zh-CN" altLang="en-US" dirty="0"/>
              <a:t>张做测试集</a:t>
            </a:r>
          </a:p>
        </p:txBody>
      </p:sp>
      <p:sp>
        <p:nvSpPr>
          <p:cNvPr id="4" name="灯片编号占位符 3"/>
          <p:cNvSpPr>
            <a:spLocks noGrp="1"/>
          </p:cNvSpPr>
          <p:nvPr>
            <p:ph type="sldNum" sz="quarter" idx="10"/>
          </p:nvPr>
        </p:nvSpPr>
        <p:spPr/>
        <p:txBody>
          <a:bodyPr/>
          <a:lstStyle/>
          <a:p>
            <a:fld id="{324D6F74-634D-4233-BDBC-8BE3983B5CCB}" type="slidenum">
              <a:rPr lang="zh-CN" altLang="en-US" smtClean="0"/>
              <a:t>26</a:t>
            </a:fld>
            <a:endParaRPr lang="zh-CN" altLang="en-US"/>
          </a:p>
        </p:txBody>
      </p:sp>
    </p:spTree>
    <p:extLst>
      <p:ext uri="{BB962C8B-B14F-4D97-AF65-F5344CB8AC3E}">
        <p14:creationId xmlns:p14="http://schemas.microsoft.com/office/powerpoint/2010/main" val="496049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加速模块的卷积层主要由两部分组成：缓冲区和计算区</a:t>
            </a:r>
            <a:endParaRPr lang="en-US" altLang="zh-CN" dirty="0"/>
          </a:p>
          <a:p>
            <a:r>
              <a:rPr lang="zh-CN" altLang="en-US" dirty="0"/>
              <a:t>缓冲区采用。。更新方式如图所示</a:t>
            </a:r>
            <a:endParaRPr lang="en-US" altLang="zh-CN" dirty="0"/>
          </a:p>
          <a:p>
            <a:r>
              <a:rPr lang="zh-CN" altLang="en-US" dirty="0"/>
              <a:t>计算部分采用</a:t>
            </a:r>
            <a:r>
              <a:rPr lang="en-US" altLang="zh-CN" dirty="0"/>
              <a:t>5x5 </a:t>
            </a:r>
            <a:r>
              <a:rPr lang="zh-CN" altLang="en-US" dirty="0"/>
              <a:t>步长为</a:t>
            </a:r>
            <a:r>
              <a:rPr lang="en-US" altLang="zh-CN" dirty="0"/>
              <a:t>1</a:t>
            </a:r>
            <a:r>
              <a:rPr lang="zh-CN" altLang="en-US" dirty="0"/>
              <a:t>的计算模式</a:t>
            </a:r>
            <a:endParaRPr lang="en-US" altLang="zh-CN" dirty="0"/>
          </a:p>
          <a:p>
            <a:r>
              <a:rPr lang="zh-CN" altLang="en-US" dirty="0"/>
              <a:t>两个</a:t>
            </a:r>
            <a:r>
              <a:rPr lang="en-US" altLang="zh-CN" dirty="0"/>
              <a:t>8bit</a:t>
            </a:r>
            <a:r>
              <a:rPr lang="zh-CN" altLang="en-US" dirty="0"/>
              <a:t>相乘会产生最多</a:t>
            </a:r>
            <a:r>
              <a:rPr lang="en-US" altLang="zh-CN" dirty="0"/>
              <a:t>16bit</a:t>
            </a:r>
            <a:r>
              <a:rPr lang="zh-CN" altLang="en-US" dirty="0"/>
              <a:t>的结果，对其进行截断至</a:t>
            </a:r>
            <a:r>
              <a:rPr lang="en-US" altLang="zh-CN" dirty="0"/>
              <a:t>12bit</a:t>
            </a:r>
          </a:p>
          <a:p>
            <a:r>
              <a:rPr lang="zh-CN" altLang="en-US" dirty="0"/>
              <a:t>下图为一个单通道卷积核的权重文件</a:t>
            </a:r>
            <a:endParaRPr lang="en-US" altLang="zh-CN" dirty="0"/>
          </a:p>
        </p:txBody>
      </p:sp>
      <p:sp>
        <p:nvSpPr>
          <p:cNvPr id="4" name="灯片编号占位符 3"/>
          <p:cNvSpPr>
            <a:spLocks noGrp="1"/>
          </p:cNvSpPr>
          <p:nvPr>
            <p:ph type="sldNum" sz="quarter" idx="10"/>
          </p:nvPr>
        </p:nvSpPr>
        <p:spPr/>
        <p:txBody>
          <a:bodyPr/>
          <a:lstStyle/>
          <a:p>
            <a:fld id="{324D6F74-634D-4233-BDBC-8BE3983B5CCB}" type="slidenum">
              <a:rPr lang="zh-CN" altLang="en-US" smtClean="0"/>
              <a:t>27</a:t>
            </a:fld>
            <a:endParaRPr lang="zh-CN" altLang="en-US"/>
          </a:p>
        </p:txBody>
      </p:sp>
    </p:spTree>
    <p:extLst>
      <p:ext uri="{BB962C8B-B14F-4D97-AF65-F5344CB8AC3E}">
        <p14:creationId xmlns:p14="http://schemas.microsoft.com/office/powerpoint/2010/main" val="42143283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加速模块的卷积层主要由两部分组成：缓冲区和计算区</a:t>
            </a:r>
            <a:endParaRPr lang="en-US" altLang="zh-CN" dirty="0"/>
          </a:p>
          <a:p>
            <a:r>
              <a:rPr lang="zh-CN" altLang="en-US" dirty="0"/>
              <a:t>缓冲区采用。。更新方式如图所示</a:t>
            </a:r>
            <a:endParaRPr lang="en-US" altLang="zh-CN" dirty="0"/>
          </a:p>
          <a:p>
            <a:r>
              <a:rPr lang="zh-CN" altLang="en-US" dirty="0"/>
              <a:t>计算部分采用</a:t>
            </a:r>
            <a:r>
              <a:rPr lang="en-US" altLang="zh-CN" dirty="0"/>
              <a:t>5x5 </a:t>
            </a:r>
            <a:r>
              <a:rPr lang="zh-CN" altLang="en-US" dirty="0"/>
              <a:t>步长为</a:t>
            </a:r>
            <a:r>
              <a:rPr lang="en-US" altLang="zh-CN" dirty="0"/>
              <a:t>1</a:t>
            </a:r>
            <a:r>
              <a:rPr lang="zh-CN" altLang="en-US" dirty="0"/>
              <a:t>的计算模式</a:t>
            </a:r>
            <a:endParaRPr lang="en-US" altLang="zh-CN" dirty="0"/>
          </a:p>
          <a:p>
            <a:r>
              <a:rPr lang="zh-CN" altLang="en-US" dirty="0"/>
              <a:t>两个</a:t>
            </a:r>
            <a:r>
              <a:rPr lang="en-US" altLang="zh-CN" dirty="0"/>
              <a:t>8bit</a:t>
            </a:r>
            <a:r>
              <a:rPr lang="zh-CN" altLang="en-US" dirty="0"/>
              <a:t>相乘会产生最多</a:t>
            </a:r>
            <a:r>
              <a:rPr lang="en-US" altLang="zh-CN" dirty="0"/>
              <a:t>16bit</a:t>
            </a:r>
            <a:r>
              <a:rPr lang="zh-CN" altLang="en-US" dirty="0"/>
              <a:t>的结果，对其进行截断至</a:t>
            </a:r>
            <a:r>
              <a:rPr lang="en-US" altLang="zh-CN" dirty="0"/>
              <a:t>12bit</a:t>
            </a:r>
          </a:p>
          <a:p>
            <a:r>
              <a:rPr lang="zh-CN" altLang="en-US" dirty="0"/>
              <a:t>下图为一个单通道卷积核的权重文件</a:t>
            </a:r>
            <a:endParaRPr lang="en-US" altLang="zh-CN" dirty="0"/>
          </a:p>
        </p:txBody>
      </p:sp>
      <p:sp>
        <p:nvSpPr>
          <p:cNvPr id="4" name="灯片编号占位符 3"/>
          <p:cNvSpPr>
            <a:spLocks noGrp="1"/>
          </p:cNvSpPr>
          <p:nvPr>
            <p:ph type="sldNum" sz="quarter" idx="10"/>
          </p:nvPr>
        </p:nvSpPr>
        <p:spPr/>
        <p:txBody>
          <a:bodyPr/>
          <a:lstStyle/>
          <a:p>
            <a:fld id="{324D6F74-634D-4233-BDBC-8BE3983B5CCB}" type="slidenum">
              <a:rPr lang="zh-CN" altLang="en-US" smtClean="0"/>
              <a:t>28</a:t>
            </a:fld>
            <a:endParaRPr lang="zh-CN" altLang="en-US"/>
          </a:p>
        </p:txBody>
      </p:sp>
    </p:spTree>
    <p:extLst>
      <p:ext uri="{BB962C8B-B14F-4D97-AF65-F5344CB8AC3E}">
        <p14:creationId xmlns:p14="http://schemas.microsoft.com/office/powerpoint/2010/main" val="4486226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加速模块的卷积层主要由两部分组成：缓冲区和计算区</a:t>
            </a:r>
            <a:endParaRPr lang="en-US" altLang="zh-CN" dirty="0"/>
          </a:p>
          <a:p>
            <a:r>
              <a:rPr lang="zh-CN" altLang="en-US" dirty="0"/>
              <a:t>缓冲区采用。。更新方式如图所示</a:t>
            </a:r>
            <a:endParaRPr lang="en-US" altLang="zh-CN" dirty="0"/>
          </a:p>
          <a:p>
            <a:r>
              <a:rPr lang="zh-CN" altLang="en-US" dirty="0"/>
              <a:t>计算部分采用</a:t>
            </a:r>
            <a:r>
              <a:rPr lang="en-US" altLang="zh-CN" dirty="0"/>
              <a:t>5x5 </a:t>
            </a:r>
            <a:r>
              <a:rPr lang="zh-CN" altLang="en-US" dirty="0"/>
              <a:t>步长为</a:t>
            </a:r>
            <a:r>
              <a:rPr lang="en-US" altLang="zh-CN" dirty="0"/>
              <a:t>1</a:t>
            </a:r>
            <a:r>
              <a:rPr lang="zh-CN" altLang="en-US" dirty="0"/>
              <a:t>的计算模式</a:t>
            </a:r>
            <a:endParaRPr lang="en-US" altLang="zh-CN" dirty="0"/>
          </a:p>
          <a:p>
            <a:r>
              <a:rPr lang="zh-CN" altLang="en-US" dirty="0"/>
              <a:t>两个</a:t>
            </a:r>
            <a:r>
              <a:rPr lang="en-US" altLang="zh-CN" dirty="0"/>
              <a:t>8bit</a:t>
            </a:r>
            <a:r>
              <a:rPr lang="zh-CN" altLang="en-US" dirty="0"/>
              <a:t>相乘会产生最多</a:t>
            </a:r>
            <a:r>
              <a:rPr lang="en-US" altLang="zh-CN" dirty="0"/>
              <a:t>16bit</a:t>
            </a:r>
            <a:r>
              <a:rPr lang="zh-CN" altLang="en-US" dirty="0"/>
              <a:t>的结果，对其进行截断至</a:t>
            </a:r>
            <a:r>
              <a:rPr lang="en-US" altLang="zh-CN" dirty="0"/>
              <a:t>12bit</a:t>
            </a:r>
          </a:p>
          <a:p>
            <a:r>
              <a:rPr lang="zh-CN" altLang="en-US" dirty="0"/>
              <a:t>下图为一个单通道卷积核的权重文件</a:t>
            </a:r>
            <a:endParaRPr lang="en-US" altLang="zh-CN" dirty="0"/>
          </a:p>
        </p:txBody>
      </p:sp>
      <p:sp>
        <p:nvSpPr>
          <p:cNvPr id="4" name="灯片编号占位符 3"/>
          <p:cNvSpPr>
            <a:spLocks noGrp="1"/>
          </p:cNvSpPr>
          <p:nvPr>
            <p:ph type="sldNum" sz="quarter" idx="10"/>
          </p:nvPr>
        </p:nvSpPr>
        <p:spPr/>
        <p:txBody>
          <a:bodyPr/>
          <a:lstStyle/>
          <a:p>
            <a:fld id="{324D6F74-634D-4233-BDBC-8BE3983B5CCB}" type="slidenum">
              <a:rPr lang="zh-CN" altLang="en-US" smtClean="0"/>
              <a:t>29</a:t>
            </a:fld>
            <a:endParaRPr lang="zh-CN" altLang="en-US"/>
          </a:p>
        </p:txBody>
      </p:sp>
    </p:spTree>
    <p:extLst>
      <p:ext uri="{BB962C8B-B14F-4D97-AF65-F5344CB8AC3E}">
        <p14:creationId xmlns:p14="http://schemas.microsoft.com/office/powerpoint/2010/main" val="1002229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首先是项目的选题背景。当前的</a:t>
            </a:r>
            <a:r>
              <a:rPr lang="en-US" altLang="zh-CN" dirty="0"/>
              <a:t>AI</a:t>
            </a:r>
            <a:r>
              <a:rPr lang="zh-CN" altLang="en-US" dirty="0"/>
              <a:t>应用发展趋势正迅速朝向大模型，云计算的方向发展。</a:t>
            </a:r>
            <a:endParaRPr lang="en-US" altLang="zh-CN" dirty="0"/>
          </a:p>
          <a:p>
            <a:r>
              <a:rPr lang="zh-CN" altLang="en-US" dirty="0"/>
              <a:t>然而在一些个人端侧设备和物联网设备的模型部署中往往存在着功耗、延迟、隐私等云计算方案无法满足的需求。</a:t>
            </a:r>
            <a:endParaRPr lang="en-US" altLang="zh-CN" dirty="0"/>
          </a:p>
          <a:p>
            <a:r>
              <a:rPr lang="zh-CN" altLang="en-US" dirty="0"/>
              <a:t>此时可以对</a:t>
            </a:r>
            <a:r>
              <a:rPr lang="en-US" altLang="zh-CN" dirty="0"/>
              <a:t>AI</a:t>
            </a:r>
            <a:r>
              <a:rPr lang="zh-CN" altLang="en-US" dirty="0"/>
              <a:t>模型提供加速能力的硬件设备就显得十分重要</a:t>
            </a:r>
            <a:endParaRPr lang="en-US" altLang="zh-CN" dirty="0"/>
          </a:p>
          <a:p>
            <a:r>
              <a:rPr lang="zh-CN" altLang="en-US" dirty="0"/>
              <a:t>集成了</a:t>
            </a:r>
            <a:r>
              <a:rPr lang="en-US" altLang="zh-CN" dirty="0"/>
              <a:t>FPGA</a:t>
            </a:r>
            <a:r>
              <a:rPr lang="zh-CN" altLang="en-US" dirty="0"/>
              <a:t>模块的端侧</a:t>
            </a:r>
            <a:r>
              <a:rPr lang="en-US" altLang="zh-CN" dirty="0"/>
              <a:t>SoC</a:t>
            </a:r>
            <a:r>
              <a:rPr lang="zh-CN" altLang="en-US" dirty="0"/>
              <a:t>可以兼顾系统级的应用能力与灵活的硬件加速适配能力。</a:t>
            </a:r>
            <a:endParaRPr lang="en-US" altLang="zh-CN" dirty="0"/>
          </a:p>
          <a:p>
            <a:r>
              <a:rPr lang="zh-CN" altLang="en-US" dirty="0"/>
              <a:t>以</a:t>
            </a:r>
            <a:r>
              <a:rPr lang="en-US" altLang="zh-CN" dirty="0"/>
              <a:t>Xilinx</a:t>
            </a:r>
            <a:r>
              <a:rPr lang="zh-CN" altLang="en-US" dirty="0"/>
              <a:t>公司的</a:t>
            </a:r>
            <a:r>
              <a:rPr lang="en-US" altLang="zh-CN" dirty="0"/>
              <a:t>ZNYQ</a:t>
            </a:r>
            <a:r>
              <a:rPr lang="zh-CN" altLang="en-US" dirty="0"/>
              <a:t>系列开发板为例，分析一下主体结构</a:t>
            </a:r>
            <a:endParaRPr lang="en-US" dirty="0"/>
          </a:p>
          <a:p>
            <a:r>
              <a:rPr lang="zh-CN" altLang="en-US" dirty="0"/>
              <a:t>此项目实现的即是红框中的核心部分：高性能处理器与加速模块</a:t>
            </a:r>
            <a:endParaRPr lang="en-US" dirty="0"/>
          </a:p>
        </p:txBody>
      </p:sp>
      <p:sp>
        <p:nvSpPr>
          <p:cNvPr id="4" name="Slide Number Placeholder 3"/>
          <p:cNvSpPr>
            <a:spLocks noGrp="1"/>
          </p:cNvSpPr>
          <p:nvPr>
            <p:ph type="sldNum" sz="quarter" idx="10"/>
          </p:nvPr>
        </p:nvSpPr>
        <p:spPr/>
        <p:txBody>
          <a:bodyPr/>
          <a:lstStyle/>
          <a:p>
            <a:fld id="{5310E760-5C97-4FCD-9D15-1D6CBDC7045F}" type="slidenum">
              <a:rPr lang="en-US" smtClean="0"/>
              <a:t>3</a:t>
            </a:fld>
            <a:endParaRPr lang="en-US" dirty="0"/>
          </a:p>
        </p:txBody>
      </p:sp>
    </p:spTree>
    <p:extLst>
      <p:ext uri="{BB962C8B-B14F-4D97-AF65-F5344CB8AC3E}">
        <p14:creationId xmlns:p14="http://schemas.microsoft.com/office/powerpoint/2010/main" val="17591660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加速模块的卷积层主要由两部分组成：缓冲区和计算区</a:t>
            </a:r>
            <a:endParaRPr lang="en-US" altLang="zh-CN" dirty="0"/>
          </a:p>
          <a:p>
            <a:r>
              <a:rPr lang="zh-CN" altLang="en-US" dirty="0"/>
              <a:t>缓冲区采用。。更新方式如图所示</a:t>
            </a:r>
            <a:endParaRPr lang="en-US" altLang="zh-CN" dirty="0"/>
          </a:p>
          <a:p>
            <a:r>
              <a:rPr lang="zh-CN" altLang="en-US" dirty="0"/>
              <a:t>计算部分采用</a:t>
            </a:r>
            <a:r>
              <a:rPr lang="en-US" altLang="zh-CN" dirty="0"/>
              <a:t>5x5 </a:t>
            </a:r>
            <a:r>
              <a:rPr lang="zh-CN" altLang="en-US" dirty="0"/>
              <a:t>步长为</a:t>
            </a:r>
            <a:r>
              <a:rPr lang="en-US" altLang="zh-CN" dirty="0"/>
              <a:t>1</a:t>
            </a:r>
            <a:r>
              <a:rPr lang="zh-CN" altLang="en-US" dirty="0"/>
              <a:t>的计算模式</a:t>
            </a:r>
            <a:endParaRPr lang="en-US" altLang="zh-CN" dirty="0"/>
          </a:p>
          <a:p>
            <a:r>
              <a:rPr lang="zh-CN" altLang="en-US" dirty="0"/>
              <a:t>两个</a:t>
            </a:r>
            <a:r>
              <a:rPr lang="en-US" altLang="zh-CN" dirty="0"/>
              <a:t>8bit</a:t>
            </a:r>
            <a:r>
              <a:rPr lang="zh-CN" altLang="en-US" dirty="0"/>
              <a:t>相乘会产生最多</a:t>
            </a:r>
            <a:r>
              <a:rPr lang="en-US" altLang="zh-CN" dirty="0"/>
              <a:t>16bit</a:t>
            </a:r>
            <a:r>
              <a:rPr lang="zh-CN" altLang="en-US" dirty="0"/>
              <a:t>的结果，对其进行截断至</a:t>
            </a:r>
            <a:r>
              <a:rPr lang="en-US" altLang="zh-CN" dirty="0"/>
              <a:t>12bit</a:t>
            </a:r>
          </a:p>
          <a:p>
            <a:r>
              <a:rPr lang="zh-CN" altLang="en-US" dirty="0"/>
              <a:t>下图为一个单通道卷积核的权重文件</a:t>
            </a:r>
            <a:endParaRPr lang="en-US" altLang="zh-CN" dirty="0"/>
          </a:p>
        </p:txBody>
      </p:sp>
      <p:sp>
        <p:nvSpPr>
          <p:cNvPr id="4" name="灯片编号占位符 3"/>
          <p:cNvSpPr>
            <a:spLocks noGrp="1"/>
          </p:cNvSpPr>
          <p:nvPr>
            <p:ph type="sldNum" sz="quarter" idx="10"/>
          </p:nvPr>
        </p:nvSpPr>
        <p:spPr/>
        <p:txBody>
          <a:bodyPr/>
          <a:lstStyle/>
          <a:p>
            <a:fld id="{324D6F74-634D-4233-BDBC-8BE3983B5CCB}" type="slidenum">
              <a:rPr lang="zh-CN" altLang="en-US" smtClean="0"/>
              <a:t>30</a:t>
            </a:fld>
            <a:endParaRPr lang="zh-CN" altLang="en-US"/>
          </a:p>
        </p:txBody>
      </p:sp>
    </p:spTree>
    <p:extLst>
      <p:ext uri="{BB962C8B-B14F-4D97-AF65-F5344CB8AC3E}">
        <p14:creationId xmlns:p14="http://schemas.microsoft.com/office/powerpoint/2010/main" val="42752404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加速模块的卷积层主要由两部分组成：缓冲区和计算区</a:t>
            </a:r>
            <a:endParaRPr lang="en-US" altLang="zh-CN" dirty="0"/>
          </a:p>
          <a:p>
            <a:r>
              <a:rPr lang="zh-CN" altLang="en-US" dirty="0"/>
              <a:t>缓冲区采用。。更新方式如图所示</a:t>
            </a:r>
            <a:endParaRPr lang="en-US" altLang="zh-CN" dirty="0"/>
          </a:p>
          <a:p>
            <a:r>
              <a:rPr lang="zh-CN" altLang="en-US" dirty="0"/>
              <a:t>计算部分采用</a:t>
            </a:r>
            <a:r>
              <a:rPr lang="en-US" altLang="zh-CN" dirty="0"/>
              <a:t>5x5 </a:t>
            </a:r>
            <a:r>
              <a:rPr lang="zh-CN" altLang="en-US" dirty="0"/>
              <a:t>步长为</a:t>
            </a:r>
            <a:r>
              <a:rPr lang="en-US" altLang="zh-CN" dirty="0"/>
              <a:t>1</a:t>
            </a:r>
            <a:r>
              <a:rPr lang="zh-CN" altLang="en-US" dirty="0"/>
              <a:t>的计算模式</a:t>
            </a:r>
            <a:endParaRPr lang="en-US" altLang="zh-CN" dirty="0"/>
          </a:p>
          <a:p>
            <a:r>
              <a:rPr lang="zh-CN" altLang="en-US" dirty="0"/>
              <a:t>两个</a:t>
            </a:r>
            <a:r>
              <a:rPr lang="en-US" altLang="zh-CN" dirty="0"/>
              <a:t>8bit</a:t>
            </a:r>
            <a:r>
              <a:rPr lang="zh-CN" altLang="en-US" dirty="0"/>
              <a:t>相乘会产生最多</a:t>
            </a:r>
            <a:r>
              <a:rPr lang="en-US" altLang="zh-CN" dirty="0"/>
              <a:t>16bit</a:t>
            </a:r>
            <a:r>
              <a:rPr lang="zh-CN" altLang="en-US" dirty="0"/>
              <a:t>的结果，对其进行截断至</a:t>
            </a:r>
            <a:r>
              <a:rPr lang="en-US" altLang="zh-CN" dirty="0"/>
              <a:t>12bit</a:t>
            </a:r>
          </a:p>
          <a:p>
            <a:r>
              <a:rPr lang="zh-CN" altLang="en-US" dirty="0"/>
              <a:t>下图为一个单通道卷积核的权重文件</a:t>
            </a:r>
            <a:endParaRPr lang="en-US" altLang="zh-CN" dirty="0"/>
          </a:p>
        </p:txBody>
      </p:sp>
      <p:sp>
        <p:nvSpPr>
          <p:cNvPr id="4" name="灯片编号占位符 3"/>
          <p:cNvSpPr>
            <a:spLocks noGrp="1"/>
          </p:cNvSpPr>
          <p:nvPr>
            <p:ph type="sldNum" sz="quarter" idx="10"/>
          </p:nvPr>
        </p:nvSpPr>
        <p:spPr/>
        <p:txBody>
          <a:bodyPr/>
          <a:lstStyle/>
          <a:p>
            <a:fld id="{324D6F74-634D-4233-BDBC-8BE3983B5CCB}" type="slidenum">
              <a:rPr lang="zh-CN" altLang="en-US" smtClean="0"/>
              <a:t>31</a:t>
            </a:fld>
            <a:endParaRPr lang="zh-CN" altLang="en-US"/>
          </a:p>
        </p:txBody>
      </p:sp>
    </p:spTree>
    <p:extLst>
      <p:ext uri="{BB962C8B-B14F-4D97-AF65-F5344CB8AC3E}">
        <p14:creationId xmlns:p14="http://schemas.microsoft.com/office/powerpoint/2010/main" val="7823096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加速模块的卷积层主要由两部分组成：缓冲区和计算区</a:t>
            </a:r>
            <a:endParaRPr lang="en-US" altLang="zh-CN" dirty="0"/>
          </a:p>
          <a:p>
            <a:r>
              <a:rPr lang="zh-CN" altLang="en-US" dirty="0"/>
              <a:t>缓冲区采用。。更新方式如图所示</a:t>
            </a:r>
            <a:endParaRPr lang="en-US" altLang="zh-CN" dirty="0"/>
          </a:p>
          <a:p>
            <a:r>
              <a:rPr lang="zh-CN" altLang="en-US" dirty="0"/>
              <a:t>计算部分采用</a:t>
            </a:r>
            <a:r>
              <a:rPr lang="en-US" altLang="zh-CN" dirty="0"/>
              <a:t>5x5 </a:t>
            </a:r>
            <a:r>
              <a:rPr lang="zh-CN" altLang="en-US" dirty="0"/>
              <a:t>步长为</a:t>
            </a:r>
            <a:r>
              <a:rPr lang="en-US" altLang="zh-CN" dirty="0"/>
              <a:t>1</a:t>
            </a:r>
            <a:r>
              <a:rPr lang="zh-CN" altLang="en-US" dirty="0"/>
              <a:t>的计算模式</a:t>
            </a:r>
            <a:endParaRPr lang="en-US" altLang="zh-CN" dirty="0"/>
          </a:p>
          <a:p>
            <a:r>
              <a:rPr lang="zh-CN" altLang="en-US" dirty="0"/>
              <a:t>两个</a:t>
            </a:r>
            <a:r>
              <a:rPr lang="en-US" altLang="zh-CN" dirty="0"/>
              <a:t>8bit</a:t>
            </a:r>
            <a:r>
              <a:rPr lang="zh-CN" altLang="en-US" dirty="0"/>
              <a:t>相乘会产生最多</a:t>
            </a:r>
            <a:r>
              <a:rPr lang="en-US" altLang="zh-CN" dirty="0"/>
              <a:t>16bit</a:t>
            </a:r>
            <a:r>
              <a:rPr lang="zh-CN" altLang="en-US" dirty="0"/>
              <a:t>的结果，对其进行截断至</a:t>
            </a:r>
            <a:r>
              <a:rPr lang="en-US" altLang="zh-CN" dirty="0"/>
              <a:t>12bit</a:t>
            </a:r>
          </a:p>
          <a:p>
            <a:r>
              <a:rPr lang="zh-CN" altLang="en-US" dirty="0"/>
              <a:t>下图为一个单通道卷积核的权重文件</a:t>
            </a:r>
            <a:endParaRPr lang="en-US" altLang="zh-CN" dirty="0"/>
          </a:p>
        </p:txBody>
      </p:sp>
      <p:sp>
        <p:nvSpPr>
          <p:cNvPr id="4" name="灯片编号占位符 3"/>
          <p:cNvSpPr>
            <a:spLocks noGrp="1"/>
          </p:cNvSpPr>
          <p:nvPr>
            <p:ph type="sldNum" sz="quarter" idx="10"/>
          </p:nvPr>
        </p:nvSpPr>
        <p:spPr/>
        <p:txBody>
          <a:bodyPr/>
          <a:lstStyle/>
          <a:p>
            <a:fld id="{324D6F74-634D-4233-BDBC-8BE3983B5CCB}" type="slidenum">
              <a:rPr lang="zh-CN" altLang="en-US" smtClean="0"/>
              <a:t>32</a:t>
            </a:fld>
            <a:endParaRPr lang="zh-CN" altLang="en-US"/>
          </a:p>
        </p:txBody>
      </p:sp>
    </p:spTree>
    <p:extLst>
      <p:ext uri="{BB962C8B-B14F-4D97-AF65-F5344CB8AC3E}">
        <p14:creationId xmlns:p14="http://schemas.microsoft.com/office/powerpoint/2010/main" val="11735041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后续的池化采用</a:t>
            </a:r>
            <a:r>
              <a:rPr lang="en-US" altLang="zh-CN" dirty="0"/>
              <a:t>2x2 </a:t>
            </a:r>
            <a:r>
              <a:rPr lang="en-US" altLang="zh-CN" dirty="0" err="1"/>
              <a:t>maxpooling</a:t>
            </a:r>
            <a:r>
              <a:rPr lang="zh-CN" altLang="en-US" dirty="0"/>
              <a:t>的设定，流程如图所示</a:t>
            </a:r>
            <a:endParaRPr lang="en-US" altLang="zh-CN" dirty="0"/>
          </a:p>
          <a:p>
            <a:r>
              <a:rPr lang="zh-CN" altLang="en-US" dirty="0"/>
              <a:t>激活函数采用</a:t>
            </a:r>
            <a:r>
              <a:rPr lang="en-US" altLang="zh-CN" dirty="0" err="1"/>
              <a:t>relu</a:t>
            </a:r>
            <a:r>
              <a:rPr lang="en-US" altLang="zh-CN" dirty="0"/>
              <a:t> </a:t>
            </a:r>
            <a:r>
              <a:rPr lang="zh-CN" altLang="en-US" dirty="0"/>
              <a:t>对赋值进行</a:t>
            </a:r>
            <a:r>
              <a:rPr lang="en-US" altLang="zh-CN" dirty="0"/>
              <a:t>clip 0</a:t>
            </a:r>
            <a:r>
              <a:rPr lang="zh-CN" altLang="en-US" dirty="0"/>
              <a:t>操作，因为使用这种激活函数，截断时对结果成倍数地减少并不会影响激活的结果</a:t>
            </a:r>
            <a:endParaRPr lang="en-US" altLang="zh-CN" dirty="0"/>
          </a:p>
          <a:p>
            <a:r>
              <a:rPr lang="zh-CN" altLang="en-US" dirty="0"/>
              <a:t>这部分不涉及位宽截断</a:t>
            </a:r>
            <a:endParaRPr lang="en-US" altLang="zh-CN" dirty="0"/>
          </a:p>
          <a:p>
            <a:endParaRPr lang="en-US" altLang="zh-CN" dirty="0"/>
          </a:p>
          <a:p>
            <a:r>
              <a:rPr lang="zh-CN" altLang="en-US" dirty="0"/>
              <a:t>最后的全连接层也预置了缓冲区用来缓存网络前端的处理结果</a:t>
            </a:r>
            <a:endParaRPr lang="en-US" altLang="zh-CN" dirty="0"/>
          </a:p>
          <a:p>
            <a:r>
              <a:rPr lang="zh-CN" altLang="en-US" dirty="0"/>
              <a:t>乘法结果仍采用低位截断</a:t>
            </a:r>
            <a:endParaRPr lang="en-US" altLang="zh-CN" dirty="0"/>
          </a:p>
          <a:p>
            <a:r>
              <a:rPr lang="zh-CN" altLang="en-US" dirty="0"/>
              <a:t>比较层四个周期输出最终结果</a:t>
            </a:r>
          </a:p>
        </p:txBody>
      </p:sp>
      <p:sp>
        <p:nvSpPr>
          <p:cNvPr id="4" name="灯片编号占位符 3"/>
          <p:cNvSpPr>
            <a:spLocks noGrp="1"/>
          </p:cNvSpPr>
          <p:nvPr>
            <p:ph type="sldNum" sz="quarter" idx="10"/>
          </p:nvPr>
        </p:nvSpPr>
        <p:spPr/>
        <p:txBody>
          <a:bodyPr/>
          <a:lstStyle/>
          <a:p>
            <a:fld id="{324D6F74-634D-4233-BDBC-8BE3983B5CCB}" type="slidenum">
              <a:rPr lang="zh-CN" altLang="en-US" smtClean="0"/>
              <a:t>33</a:t>
            </a:fld>
            <a:endParaRPr lang="zh-CN" altLang="en-US"/>
          </a:p>
        </p:txBody>
      </p:sp>
    </p:spTree>
    <p:extLst>
      <p:ext uri="{BB962C8B-B14F-4D97-AF65-F5344CB8AC3E}">
        <p14:creationId xmlns:p14="http://schemas.microsoft.com/office/powerpoint/2010/main" val="40697028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后续的池化采用</a:t>
            </a:r>
            <a:r>
              <a:rPr lang="en-US" altLang="zh-CN" dirty="0"/>
              <a:t>2x2 </a:t>
            </a:r>
            <a:r>
              <a:rPr lang="en-US" altLang="zh-CN" dirty="0" err="1"/>
              <a:t>maxpooling</a:t>
            </a:r>
            <a:r>
              <a:rPr lang="zh-CN" altLang="en-US" dirty="0"/>
              <a:t>的设定，流程如图所示</a:t>
            </a:r>
            <a:endParaRPr lang="en-US" altLang="zh-CN" dirty="0"/>
          </a:p>
          <a:p>
            <a:r>
              <a:rPr lang="zh-CN" altLang="en-US" dirty="0"/>
              <a:t>激活函数采用</a:t>
            </a:r>
            <a:r>
              <a:rPr lang="en-US" altLang="zh-CN" dirty="0" err="1"/>
              <a:t>relu</a:t>
            </a:r>
            <a:r>
              <a:rPr lang="en-US" altLang="zh-CN" dirty="0"/>
              <a:t> </a:t>
            </a:r>
            <a:r>
              <a:rPr lang="zh-CN" altLang="en-US" dirty="0"/>
              <a:t>对赋值进行</a:t>
            </a:r>
            <a:r>
              <a:rPr lang="en-US" altLang="zh-CN" dirty="0"/>
              <a:t>clip 0</a:t>
            </a:r>
            <a:r>
              <a:rPr lang="zh-CN" altLang="en-US" dirty="0"/>
              <a:t>操作，因为使用这种激活函数，截断时对结果成倍数地减少并不会影响激活的结果</a:t>
            </a:r>
            <a:endParaRPr lang="en-US" altLang="zh-CN" dirty="0"/>
          </a:p>
          <a:p>
            <a:r>
              <a:rPr lang="zh-CN" altLang="en-US" dirty="0"/>
              <a:t>这部分不涉及位宽截断</a:t>
            </a:r>
            <a:endParaRPr lang="en-US" altLang="zh-CN" dirty="0"/>
          </a:p>
          <a:p>
            <a:endParaRPr lang="en-US" altLang="zh-CN" dirty="0"/>
          </a:p>
          <a:p>
            <a:r>
              <a:rPr lang="zh-CN" altLang="en-US" dirty="0"/>
              <a:t>最后的全连接层也预置了缓冲区用来缓存网络前端的处理结果</a:t>
            </a:r>
            <a:endParaRPr lang="en-US" altLang="zh-CN" dirty="0"/>
          </a:p>
          <a:p>
            <a:r>
              <a:rPr lang="zh-CN" altLang="en-US" dirty="0"/>
              <a:t>乘法结果仍采用低位截断</a:t>
            </a:r>
            <a:endParaRPr lang="en-US" altLang="zh-CN" dirty="0"/>
          </a:p>
          <a:p>
            <a:r>
              <a:rPr lang="zh-CN" altLang="en-US" dirty="0"/>
              <a:t>比较层四个周期输出最终结果</a:t>
            </a:r>
          </a:p>
        </p:txBody>
      </p:sp>
      <p:sp>
        <p:nvSpPr>
          <p:cNvPr id="4" name="灯片编号占位符 3"/>
          <p:cNvSpPr>
            <a:spLocks noGrp="1"/>
          </p:cNvSpPr>
          <p:nvPr>
            <p:ph type="sldNum" sz="quarter" idx="10"/>
          </p:nvPr>
        </p:nvSpPr>
        <p:spPr/>
        <p:txBody>
          <a:bodyPr/>
          <a:lstStyle/>
          <a:p>
            <a:fld id="{324D6F74-634D-4233-BDBC-8BE3983B5CCB}" type="slidenum">
              <a:rPr lang="zh-CN" altLang="en-US" smtClean="0"/>
              <a:t>34</a:t>
            </a:fld>
            <a:endParaRPr lang="zh-CN" altLang="en-US"/>
          </a:p>
        </p:txBody>
      </p:sp>
    </p:spTree>
    <p:extLst>
      <p:ext uri="{BB962C8B-B14F-4D97-AF65-F5344CB8AC3E}">
        <p14:creationId xmlns:p14="http://schemas.microsoft.com/office/powerpoint/2010/main" val="21266997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最后的总结部分将对项目成果进行展示</a:t>
            </a:r>
            <a:endParaRPr lang="en-US" altLang="zh-CN" dirty="0"/>
          </a:p>
          <a:p>
            <a:r>
              <a:rPr lang="en-US" altLang="zh-CN" dirty="0"/>
              <a:t>CPU</a:t>
            </a:r>
            <a:r>
              <a:rPr lang="zh-CN" altLang="en-US" dirty="0"/>
              <a:t>部分，测试程序来自龙芯杯大赛官方，分为功能测试和性能测试</a:t>
            </a:r>
            <a:endParaRPr lang="en-US" altLang="zh-CN" dirty="0"/>
          </a:p>
          <a:p>
            <a:r>
              <a:rPr lang="zh-CN" altLang="en-US" dirty="0"/>
              <a:t>功能测试使用标准</a:t>
            </a:r>
            <a:r>
              <a:rPr lang="en-US" altLang="zh-CN" dirty="0" err="1"/>
              <a:t>cpu</a:t>
            </a:r>
            <a:r>
              <a:rPr lang="zh-CN" altLang="en-US" dirty="0"/>
              <a:t>的运行记录进行比对，依次要通过</a:t>
            </a:r>
            <a:r>
              <a:rPr lang="en-US" altLang="zh-CN" dirty="0"/>
              <a:t>89</a:t>
            </a:r>
            <a:r>
              <a:rPr lang="zh-CN" altLang="en-US" dirty="0"/>
              <a:t>个测试点</a:t>
            </a:r>
            <a:endParaRPr lang="en-US" altLang="zh-CN" dirty="0"/>
          </a:p>
          <a:p>
            <a:r>
              <a:rPr lang="zh-CN" altLang="en-US" dirty="0"/>
              <a:t>性能测试需要在开发板上运行</a:t>
            </a:r>
            <a:r>
              <a:rPr lang="en-US" altLang="zh-CN" dirty="0"/>
              <a:t>10</a:t>
            </a:r>
            <a:r>
              <a:rPr lang="zh-CN" altLang="en-US" dirty="0"/>
              <a:t>个测试程序，结果与标准</a:t>
            </a:r>
            <a:r>
              <a:rPr lang="en-US" altLang="zh-CN" dirty="0"/>
              <a:t>CPU</a:t>
            </a:r>
            <a:r>
              <a:rPr lang="zh-CN" altLang="en-US" dirty="0"/>
              <a:t>做比值，再取几何平均，分数基本可以代表性能的倍数</a:t>
            </a:r>
            <a:endParaRPr lang="en-US" altLang="zh-CN" dirty="0"/>
          </a:p>
          <a:p>
            <a:r>
              <a:rPr lang="zh-CN" altLang="en-US" dirty="0"/>
              <a:t>可以运行清华大学的</a:t>
            </a:r>
            <a:r>
              <a:rPr lang="en-US" altLang="zh-CN" dirty="0" err="1"/>
              <a:t>ucore</a:t>
            </a:r>
            <a:r>
              <a:rPr lang="zh-CN" altLang="en-US" dirty="0"/>
              <a:t>系统监测软件，</a:t>
            </a:r>
          </a:p>
        </p:txBody>
      </p:sp>
      <p:sp>
        <p:nvSpPr>
          <p:cNvPr id="4" name="灯片编号占位符 3"/>
          <p:cNvSpPr>
            <a:spLocks noGrp="1"/>
          </p:cNvSpPr>
          <p:nvPr>
            <p:ph type="sldNum" sz="quarter" idx="10"/>
          </p:nvPr>
        </p:nvSpPr>
        <p:spPr/>
        <p:txBody>
          <a:bodyPr/>
          <a:lstStyle/>
          <a:p>
            <a:fld id="{324D6F74-634D-4233-BDBC-8BE3983B5CCB}" type="slidenum">
              <a:rPr lang="zh-CN" altLang="en-US" smtClean="0"/>
              <a:t>35</a:t>
            </a:fld>
            <a:endParaRPr lang="zh-CN" altLang="en-US"/>
          </a:p>
        </p:txBody>
      </p:sp>
    </p:spTree>
    <p:extLst>
      <p:ext uri="{BB962C8B-B14F-4D97-AF65-F5344CB8AC3E}">
        <p14:creationId xmlns:p14="http://schemas.microsoft.com/office/powerpoint/2010/main" val="37842684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最后的总结部分将对项目成果进行展示</a:t>
            </a:r>
            <a:endParaRPr lang="en-US" altLang="zh-CN" dirty="0"/>
          </a:p>
          <a:p>
            <a:r>
              <a:rPr lang="en-US" altLang="zh-CN" dirty="0"/>
              <a:t>CPU</a:t>
            </a:r>
            <a:r>
              <a:rPr lang="zh-CN" altLang="en-US" dirty="0"/>
              <a:t>部分，测试程序来自龙芯杯大赛官方，分为功能测试和性能测试</a:t>
            </a:r>
            <a:endParaRPr lang="en-US" altLang="zh-CN" dirty="0"/>
          </a:p>
          <a:p>
            <a:r>
              <a:rPr lang="zh-CN" altLang="en-US" dirty="0"/>
              <a:t>功能测试使用标准</a:t>
            </a:r>
            <a:r>
              <a:rPr lang="en-US" altLang="zh-CN" dirty="0" err="1"/>
              <a:t>cpu</a:t>
            </a:r>
            <a:r>
              <a:rPr lang="zh-CN" altLang="en-US" dirty="0"/>
              <a:t>的运行记录进行比对，依次要通过</a:t>
            </a:r>
            <a:r>
              <a:rPr lang="en-US" altLang="zh-CN" dirty="0"/>
              <a:t>89</a:t>
            </a:r>
            <a:r>
              <a:rPr lang="zh-CN" altLang="en-US" dirty="0"/>
              <a:t>个测试点</a:t>
            </a:r>
            <a:endParaRPr lang="en-US" altLang="zh-CN" dirty="0"/>
          </a:p>
          <a:p>
            <a:r>
              <a:rPr lang="zh-CN" altLang="en-US" dirty="0"/>
              <a:t>性能测试需要在开发板上运行</a:t>
            </a:r>
            <a:r>
              <a:rPr lang="en-US" altLang="zh-CN" dirty="0"/>
              <a:t>10</a:t>
            </a:r>
            <a:r>
              <a:rPr lang="zh-CN" altLang="en-US" dirty="0"/>
              <a:t>个测试程序，结果与标准</a:t>
            </a:r>
            <a:r>
              <a:rPr lang="en-US" altLang="zh-CN" dirty="0"/>
              <a:t>CPU</a:t>
            </a:r>
            <a:r>
              <a:rPr lang="zh-CN" altLang="en-US" dirty="0"/>
              <a:t>做比值，再取几何平均，分数基本可以代表性能的倍数</a:t>
            </a:r>
            <a:endParaRPr lang="en-US" altLang="zh-CN" dirty="0"/>
          </a:p>
          <a:p>
            <a:r>
              <a:rPr lang="zh-CN" altLang="en-US" dirty="0"/>
              <a:t>可以运行清华大学的</a:t>
            </a:r>
            <a:r>
              <a:rPr lang="en-US" altLang="zh-CN" dirty="0" err="1"/>
              <a:t>ucore</a:t>
            </a:r>
            <a:r>
              <a:rPr lang="zh-CN" altLang="en-US" dirty="0"/>
              <a:t>系统监测软件，</a:t>
            </a:r>
          </a:p>
        </p:txBody>
      </p:sp>
      <p:sp>
        <p:nvSpPr>
          <p:cNvPr id="4" name="灯片编号占位符 3"/>
          <p:cNvSpPr>
            <a:spLocks noGrp="1"/>
          </p:cNvSpPr>
          <p:nvPr>
            <p:ph type="sldNum" sz="quarter" idx="10"/>
          </p:nvPr>
        </p:nvSpPr>
        <p:spPr/>
        <p:txBody>
          <a:bodyPr/>
          <a:lstStyle/>
          <a:p>
            <a:fld id="{324D6F74-634D-4233-BDBC-8BE3983B5CCB}" type="slidenum">
              <a:rPr lang="zh-CN" altLang="en-US" smtClean="0"/>
              <a:t>36</a:t>
            </a:fld>
            <a:endParaRPr lang="zh-CN" altLang="en-US"/>
          </a:p>
        </p:txBody>
      </p:sp>
    </p:spTree>
    <p:extLst>
      <p:ext uri="{BB962C8B-B14F-4D97-AF65-F5344CB8AC3E}">
        <p14:creationId xmlns:p14="http://schemas.microsoft.com/office/powerpoint/2010/main" val="27696270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神经网络加速模块在测试中处理速度可达</a:t>
            </a:r>
            <a:r>
              <a:rPr lang="en-US" altLang="zh-CN" dirty="0"/>
              <a:t>13us</a:t>
            </a:r>
            <a:r>
              <a:rPr lang="zh-CN" altLang="en-US" dirty="0"/>
              <a:t>单张，准确率仅比软件算法降低百分之一点几</a:t>
            </a:r>
            <a:endParaRPr lang="en-US" altLang="zh-CN" dirty="0"/>
          </a:p>
          <a:p>
            <a:r>
              <a:rPr lang="zh-CN" altLang="en-US" dirty="0"/>
              <a:t>其中有七类数字可以准确识别</a:t>
            </a:r>
          </a:p>
        </p:txBody>
      </p:sp>
      <p:sp>
        <p:nvSpPr>
          <p:cNvPr id="4" name="灯片编号占位符 3"/>
          <p:cNvSpPr>
            <a:spLocks noGrp="1"/>
          </p:cNvSpPr>
          <p:nvPr>
            <p:ph type="sldNum" sz="quarter" idx="10"/>
          </p:nvPr>
        </p:nvSpPr>
        <p:spPr/>
        <p:txBody>
          <a:bodyPr/>
          <a:lstStyle/>
          <a:p>
            <a:fld id="{324D6F74-634D-4233-BDBC-8BE3983B5CCB}" type="slidenum">
              <a:rPr lang="zh-CN" altLang="en-US" smtClean="0"/>
              <a:t>37</a:t>
            </a:fld>
            <a:endParaRPr lang="zh-CN" altLang="en-US"/>
          </a:p>
        </p:txBody>
      </p:sp>
    </p:spTree>
    <p:extLst>
      <p:ext uri="{BB962C8B-B14F-4D97-AF65-F5344CB8AC3E}">
        <p14:creationId xmlns:p14="http://schemas.microsoft.com/office/powerpoint/2010/main" val="28084252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神经网络加速模块在测试中处理速度可达</a:t>
            </a:r>
            <a:r>
              <a:rPr lang="en-US" altLang="zh-CN" dirty="0"/>
              <a:t>13us</a:t>
            </a:r>
            <a:r>
              <a:rPr lang="zh-CN" altLang="en-US" dirty="0"/>
              <a:t>单张，准确率仅比软件算法降低百分之一点几</a:t>
            </a:r>
            <a:endParaRPr lang="en-US" altLang="zh-CN" dirty="0"/>
          </a:p>
          <a:p>
            <a:r>
              <a:rPr lang="zh-CN" altLang="en-US" dirty="0"/>
              <a:t>其中有七类数字可以准确识别</a:t>
            </a:r>
          </a:p>
        </p:txBody>
      </p:sp>
      <p:sp>
        <p:nvSpPr>
          <p:cNvPr id="4" name="灯片编号占位符 3"/>
          <p:cNvSpPr>
            <a:spLocks noGrp="1"/>
          </p:cNvSpPr>
          <p:nvPr>
            <p:ph type="sldNum" sz="quarter" idx="10"/>
          </p:nvPr>
        </p:nvSpPr>
        <p:spPr/>
        <p:txBody>
          <a:bodyPr/>
          <a:lstStyle/>
          <a:p>
            <a:fld id="{324D6F74-634D-4233-BDBC-8BE3983B5CCB}" type="slidenum">
              <a:rPr lang="zh-CN" altLang="en-US" smtClean="0"/>
              <a:t>38</a:t>
            </a:fld>
            <a:endParaRPr lang="zh-CN" altLang="en-US"/>
          </a:p>
        </p:txBody>
      </p:sp>
    </p:spTree>
    <p:extLst>
      <p:ext uri="{BB962C8B-B14F-4D97-AF65-F5344CB8AC3E}">
        <p14:creationId xmlns:p14="http://schemas.microsoft.com/office/powerpoint/2010/main" val="36867331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神经网络加速模块在测试中处理速度可达</a:t>
            </a:r>
            <a:r>
              <a:rPr lang="en-US" altLang="zh-CN" dirty="0"/>
              <a:t>13us</a:t>
            </a:r>
            <a:r>
              <a:rPr lang="zh-CN" altLang="en-US" dirty="0"/>
              <a:t>单张，准确率仅比软件算法降低百分之一点几</a:t>
            </a:r>
            <a:endParaRPr lang="en-US" altLang="zh-CN" dirty="0"/>
          </a:p>
          <a:p>
            <a:r>
              <a:rPr lang="zh-CN" altLang="en-US" dirty="0"/>
              <a:t>其中有七类数字可以准确识别</a:t>
            </a:r>
          </a:p>
        </p:txBody>
      </p:sp>
      <p:sp>
        <p:nvSpPr>
          <p:cNvPr id="4" name="灯片编号占位符 3"/>
          <p:cNvSpPr>
            <a:spLocks noGrp="1"/>
          </p:cNvSpPr>
          <p:nvPr>
            <p:ph type="sldNum" sz="quarter" idx="10"/>
          </p:nvPr>
        </p:nvSpPr>
        <p:spPr/>
        <p:txBody>
          <a:bodyPr/>
          <a:lstStyle/>
          <a:p>
            <a:fld id="{324D6F74-634D-4233-BDBC-8BE3983B5CCB}" type="slidenum">
              <a:rPr lang="zh-CN" altLang="en-US" smtClean="0"/>
              <a:t>39</a:t>
            </a:fld>
            <a:endParaRPr lang="zh-CN" altLang="en-US"/>
          </a:p>
        </p:txBody>
      </p:sp>
    </p:spTree>
    <p:extLst>
      <p:ext uri="{BB962C8B-B14F-4D97-AF65-F5344CB8AC3E}">
        <p14:creationId xmlns:p14="http://schemas.microsoft.com/office/powerpoint/2010/main" val="1921729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首先是项目的选题背景。当前的</a:t>
            </a:r>
            <a:r>
              <a:rPr lang="en-US" altLang="zh-CN" dirty="0"/>
              <a:t>AI</a:t>
            </a:r>
            <a:r>
              <a:rPr lang="zh-CN" altLang="en-US" dirty="0"/>
              <a:t>应用发展趋势正迅速朝向大模型，云计算的方向发展。</a:t>
            </a:r>
            <a:endParaRPr lang="en-US" altLang="zh-CN" dirty="0"/>
          </a:p>
          <a:p>
            <a:r>
              <a:rPr lang="zh-CN" altLang="en-US" dirty="0"/>
              <a:t>然而在一些个人端侧设备和物联网设备的模型部署中往往存在着功耗、延迟、隐私等云计算方案无法满足的需求。</a:t>
            </a:r>
            <a:endParaRPr lang="en-US" altLang="zh-CN" dirty="0"/>
          </a:p>
          <a:p>
            <a:r>
              <a:rPr lang="zh-CN" altLang="en-US" dirty="0"/>
              <a:t>此时可以对</a:t>
            </a:r>
            <a:r>
              <a:rPr lang="en-US" altLang="zh-CN" dirty="0"/>
              <a:t>AI</a:t>
            </a:r>
            <a:r>
              <a:rPr lang="zh-CN" altLang="en-US" dirty="0"/>
              <a:t>模型提供加速能力的硬件设备就显得十分重要</a:t>
            </a:r>
            <a:endParaRPr lang="en-US" altLang="zh-CN" dirty="0"/>
          </a:p>
          <a:p>
            <a:r>
              <a:rPr lang="zh-CN" altLang="en-US" dirty="0"/>
              <a:t>集成了</a:t>
            </a:r>
            <a:r>
              <a:rPr lang="en-US" altLang="zh-CN" dirty="0"/>
              <a:t>FPGA</a:t>
            </a:r>
            <a:r>
              <a:rPr lang="zh-CN" altLang="en-US" dirty="0"/>
              <a:t>模块的端侧</a:t>
            </a:r>
            <a:r>
              <a:rPr lang="en-US" altLang="zh-CN" dirty="0"/>
              <a:t>SoC</a:t>
            </a:r>
            <a:r>
              <a:rPr lang="zh-CN" altLang="en-US" dirty="0"/>
              <a:t>可以兼顾系统级的应用能力与灵活的硬件加速适配能力。</a:t>
            </a:r>
            <a:endParaRPr lang="en-US" altLang="zh-CN" dirty="0"/>
          </a:p>
          <a:p>
            <a:r>
              <a:rPr lang="zh-CN" altLang="en-US" dirty="0"/>
              <a:t>以</a:t>
            </a:r>
            <a:r>
              <a:rPr lang="en-US" altLang="zh-CN" dirty="0"/>
              <a:t>Xilinx</a:t>
            </a:r>
            <a:r>
              <a:rPr lang="zh-CN" altLang="en-US" dirty="0"/>
              <a:t>公司的</a:t>
            </a:r>
            <a:r>
              <a:rPr lang="en-US" altLang="zh-CN" dirty="0"/>
              <a:t>ZNYQ</a:t>
            </a:r>
            <a:r>
              <a:rPr lang="zh-CN" altLang="en-US" dirty="0"/>
              <a:t>系列开发板为例，分析一下主体结构</a:t>
            </a:r>
            <a:endParaRPr lang="en-US" dirty="0"/>
          </a:p>
          <a:p>
            <a:r>
              <a:rPr lang="zh-CN" altLang="en-US" dirty="0"/>
              <a:t>此项目实现的即是红框中的核心部分：高性能处理器与加速模块</a:t>
            </a:r>
            <a:endParaRPr lang="en-US" dirty="0"/>
          </a:p>
        </p:txBody>
      </p:sp>
      <p:sp>
        <p:nvSpPr>
          <p:cNvPr id="4" name="Slide Number Placeholder 3"/>
          <p:cNvSpPr>
            <a:spLocks noGrp="1"/>
          </p:cNvSpPr>
          <p:nvPr>
            <p:ph type="sldNum" sz="quarter" idx="10"/>
          </p:nvPr>
        </p:nvSpPr>
        <p:spPr/>
        <p:txBody>
          <a:bodyPr/>
          <a:lstStyle/>
          <a:p>
            <a:fld id="{5310E760-5C97-4FCD-9D15-1D6CBDC7045F}" type="slidenum">
              <a:rPr lang="en-US" smtClean="0"/>
              <a:t>4</a:t>
            </a:fld>
            <a:endParaRPr lang="en-US" dirty="0"/>
          </a:p>
        </p:txBody>
      </p:sp>
    </p:spTree>
    <p:extLst>
      <p:ext uri="{BB962C8B-B14F-4D97-AF65-F5344CB8AC3E}">
        <p14:creationId xmlns:p14="http://schemas.microsoft.com/office/powerpoint/2010/main" val="26045317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DF969B2-FC8F-40E9-BEE9-914C18BA1C47}" type="slidenum">
              <a:rPr lang="zh-CN" altLang="en-US" smtClean="0"/>
              <a:t>40</a:t>
            </a:fld>
            <a:endParaRPr lang="zh-CN" altLang="en-US"/>
          </a:p>
        </p:txBody>
      </p:sp>
    </p:spTree>
    <p:extLst>
      <p:ext uri="{BB962C8B-B14F-4D97-AF65-F5344CB8AC3E}">
        <p14:creationId xmlns:p14="http://schemas.microsoft.com/office/powerpoint/2010/main" val="1717793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首先是项目的选题背景。当前的</a:t>
            </a:r>
            <a:r>
              <a:rPr lang="en-US" altLang="zh-CN" dirty="0"/>
              <a:t>AI</a:t>
            </a:r>
            <a:r>
              <a:rPr lang="zh-CN" altLang="en-US" dirty="0"/>
              <a:t>应用发展趋势正迅速朝向大模型，云计算的方向发展。</a:t>
            </a:r>
            <a:endParaRPr lang="en-US" altLang="zh-CN" dirty="0"/>
          </a:p>
          <a:p>
            <a:r>
              <a:rPr lang="zh-CN" altLang="en-US" dirty="0"/>
              <a:t>然而在一些个人端侧设备和物联网设备的模型部署中往往存在着功耗、延迟、隐私等云计算方案无法满足的需求。</a:t>
            </a:r>
            <a:endParaRPr lang="en-US" altLang="zh-CN" dirty="0"/>
          </a:p>
          <a:p>
            <a:r>
              <a:rPr lang="zh-CN" altLang="en-US" dirty="0"/>
              <a:t>此时可以对</a:t>
            </a:r>
            <a:r>
              <a:rPr lang="en-US" altLang="zh-CN" dirty="0"/>
              <a:t>AI</a:t>
            </a:r>
            <a:r>
              <a:rPr lang="zh-CN" altLang="en-US" dirty="0"/>
              <a:t>模型提供加速能力的硬件设备就显得十分重要</a:t>
            </a:r>
            <a:endParaRPr lang="en-US" altLang="zh-CN" dirty="0"/>
          </a:p>
          <a:p>
            <a:r>
              <a:rPr lang="zh-CN" altLang="en-US" dirty="0"/>
              <a:t>集成了</a:t>
            </a:r>
            <a:r>
              <a:rPr lang="en-US" altLang="zh-CN" dirty="0"/>
              <a:t>FPGA</a:t>
            </a:r>
            <a:r>
              <a:rPr lang="zh-CN" altLang="en-US" dirty="0"/>
              <a:t>模块的端侧</a:t>
            </a:r>
            <a:r>
              <a:rPr lang="en-US" altLang="zh-CN" dirty="0"/>
              <a:t>SoC</a:t>
            </a:r>
            <a:r>
              <a:rPr lang="zh-CN" altLang="en-US" dirty="0"/>
              <a:t>可以兼顾系统级的应用能力与灵活的硬件加速适配能力。</a:t>
            </a:r>
            <a:endParaRPr lang="en-US" altLang="zh-CN" dirty="0"/>
          </a:p>
          <a:p>
            <a:r>
              <a:rPr lang="zh-CN" altLang="en-US" dirty="0"/>
              <a:t>以</a:t>
            </a:r>
            <a:r>
              <a:rPr lang="en-US" altLang="zh-CN" dirty="0"/>
              <a:t>Xilinx</a:t>
            </a:r>
            <a:r>
              <a:rPr lang="zh-CN" altLang="en-US" dirty="0"/>
              <a:t>公司的</a:t>
            </a:r>
            <a:r>
              <a:rPr lang="en-US" altLang="zh-CN" dirty="0"/>
              <a:t>ZNYQ</a:t>
            </a:r>
            <a:r>
              <a:rPr lang="zh-CN" altLang="en-US" dirty="0"/>
              <a:t>系列开发板为例，分析一下主体结构</a:t>
            </a:r>
            <a:endParaRPr lang="en-US" dirty="0"/>
          </a:p>
          <a:p>
            <a:r>
              <a:rPr lang="zh-CN" altLang="en-US" dirty="0"/>
              <a:t>此项目实现的即是红框中的核心部分：高性能处理器与加速模块</a:t>
            </a:r>
            <a:endParaRPr lang="en-US" dirty="0"/>
          </a:p>
        </p:txBody>
      </p:sp>
      <p:sp>
        <p:nvSpPr>
          <p:cNvPr id="4" name="Slide Number Placeholder 3"/>
          <p:cNvSpPr>
            <a:spLocks noGrp="1"/>
          </p:cNvSpPr>
          <p:nvPr>
            <p:ph type="sldNum" sz="quarter" idx="10"/>
          </p:nvPr>
        </p:nvSpPr>
        <p:spPr/>
        <p:txBody>
          <a:bodyPr/>
          <a:lstStyle/>
          <a:p>
            <a:fld id="{5310E760-5C97-4FCD-9D15-1D6CBDC7045F}" type="slidenum">
              <a:rPr lang="en-US" smtClean="0"/>
              <a:t>5</a:t>
            </a:fld>
            <a:endParaRPr lang="en-US" dirty="0"/>
          </a:p>
        </p:txBody>
      </p:sp>
    </p:spTree>
    <p:extLst>
      <p:ext uri="{BB962C8B-B14F-4D97-AF65-F5344CB8AC3E}">
        <p14:creationId xmlns:p14="http://schemas.microsoft.com/office/powerpoint/2010/main" val="1198132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首先是项目的选题背景。当前的</a:t>
            </a:r>
            <a:r>
              <a:rPr lang="en-US" altLang="zh-CN" dirty="0"/>
              <a:t>AI</a:t>
            </a:r>
            <a:r>
              <a:rPr lang="zh-CN" altLang="en-US" dirty="0"/>
              <a:t>应用发展趋势正迅速朝向大模型，云计算的方向发展。</a:t>
            </a:r>
            <a:endParaRPr lang="en-US" altLang="zh-CN" dirty="0"/>
          </a:p>
          <a:p>
            <a:r>
              <a:rPr lang="zh-CN" altLang="en-US" dirty="0"/>
              <a:t>然而在一些个人端侧设备和物联网设备的模型部署中往往存在着功耗、延迟、隐私等云计算方案无法满足的需求。</a:t>
            </a:r>
            <a:endParaRPr lang="en-US" altLang="zh-CN" dirty="0"/>
          </a:p>
          <a:p>
            <a:r>
              <a:rPr lang="zh-CN" altLang="en-US" dirty="0"/>
              <a:t>此时可以对</a:t>
            </a:r>
            <a:r>
              <a:rPr lang="en-US" altLang="zh-CN" dirty="0"/>
              <a:t>AI</a:t>
            </a:r>
            <a:r>
              <a:rPr lang="zh-CN" altLang="en-US" dirty="0"/>
              <a:t>模型提供加速能力的硬件设备就显得十分重要</a:t>
            </a:r>
            <a:endParaRPr lang="en-US" altLang="zh-CN" dirty="0"/>
          </a:p>
          <a:p>
            <a:r>
              <a:rPr lang="zh-CN" altLang="en-US" dirty="0"/>
              <a:t>集成了</a:t>
            </a:r>
            <a:r>
              <a:rPr lang="en-US" altLang="zh-CN" dirty="0"/>
              <a:t>FPGA</a:t>
            </a:r>
            <a:r>
              <a:rPr lang="zh-CN" altLang="en-US" dirty="0"/>
              <a:t>模块的端侧</a:t>
            </a:r>
            <a:r>
              <a:rPr lang="en-US" altLang="zh-CN" dirty="0"/>
              <a:t>SoC</a:t>
            </a:r>
            <a:r>
              <a:rPr lang="zh-CN" altLang="en-US" dirty="0"/>
              <a:t>可以兼顾系统级的应用能力与灵活的硬件加速适配能力。</a:t>
            </a:r>
            <a:endParaRPr lang="en-US" altLang="zh-CN" dirty="0"/>
          </a:p>
          <a:p>
            <a:r>
              <a:rPr lang="zh-CN" altLang="en-US" dirty="0"/>
              <a:t>以</a:t>
            </a:r>
            <a:r>
              <a:rPr lang="en-US" altLang="zh-CN" dirty="0"/>
              <a:t>Xilinx</a:t>
            </a:r>
            <a:r>
              <a:rPr lang="zh-CN" altLang="en-US" dirty="0"/>
              <a:t>公司的</a:t>
            </a:r>
            <a:r>
              <a:rPr lang="en-US" altLang="zh-CN" dirty="0"/>
              <a:t>ZNYQ</a:t>
            </a:r>
            <a:r>
              <a:rPr lang="zh-CN" altLang="en-US" dirty="0"/>
              <a:t>系列开发板为例，分析一下主体结构</a:t>
            </a:r>
            <a:endParaRPr lang="en-US" dirty="0"/>
          </a:p>
          <a:p>
            <a:r>
              <a:rPr lang="zh-CN" altLang="en-US" dirty="0"/>
              <a:t>此项目实现的即是红框中的核心部分：高性能处理器与加速模块</a:t>
            </a:r>
            <a:endParaRPr lang="en-US" dirty="0"/>
          </a:p>
        </p:txBody>
      </p:sp>
      <p:sp>
        <p:nvSpPr>
          <p:cNvPr id="4" name="Slide Number Placeholder 3"/>
          <p:cNvSpPr>
            <a:spLocks noGrp="1"/>
          </p:cNvSpPr>
          <p:nvPr>
            <p:ph type="sldNum" sz="quarter" idx="10"/>
          </p:nvPr>
        </p:nvSpPr>
        <p:spPr/>
        <p:txBody>
          <a:bodyPr/>
          <a:lstStyle/>
          <a:p>
            <a:fld id="{5310E760-5C97-4FCD-9D15-1D6CBDC7045F}" type="slidenum">
              <a:rPr lang="en-US" smtClean="0"/>
              <a:t>6</a:t>
            </a:fld>
            <a:endParaRPr lang="en-US" dirty="0"/>
          </a:p>
        </p:txBody>
      </p:sp>
    </p:spTree>
    <p:extLst>
      <p:ext uri="{BB962C8B-B14F-4D97-AF65-F5344CB8AC3E}">
        <p14:creationId xmlns:p14="http://schemas.microsoft.com/office/powerpoint/2010/main" val="400310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CPU</a:t>
            </a:r>
            <a:r>
              <a:rPr lang="zh-CN" altLang="en-US" dirty="0"/>
              <a:t>设计部分，基于</a:t>
            </a:r>
            <a:r>
              <a:rPr lang="en-US" altLang="zh-CN" dirty="0"/>
              <a:t>MIPS</a:t>
            </a:r>
            <a:r>
              <a:rPr lang="zh-CN" altLang="en-US" dirty="0"/>
              <a:t>指令集和经典五级流水线进行改进以提升性能。</a:t>
            </a:r>
            <a:endParaRPr lang="en-US" altLang="zh-CN" dirty="0"/>
          </a:p>
          <a:p>
            <a:r>
              <a:rPr lang="zh-CN" altLang="en-US" dirty="0"/>
              <a:t>在实现过程中完成了</a:t>
            </a:r>
            <a:r>
              <a:rPr lang="en-US" altLang="zh-CN" dirty="0"/>
              <a:t>66</a:t>
            </a:r>
            <a:r>
              <a:rPr lang="zh-CN" altLang="en-US" dirty="0"/>
              <a:t>条常用指令的功能实现，种类包括算术运算、逻辑运算、分支跳转、访存以及特权指令</a:t>
            </a:r>
            <a:endParaRPr lang="en-US" altLang="zh-CN" dirty="0"/>
          </a:p>
          <a:p>
            <a:r>
              <a:rPr lang="zh-CN" altLang="en-US" dirty="0"/>
              <a:t>为了提升性能，从主频和</a:t>
            </a:r>
            <a:r>
              <a:rPr lang="en-US" altLang="zh-CN" dirty="0"/>
              <a:t>IPC</a:t>
            </a:r>
            <a:r>
              <a:rPr lang="zh-CN" altLang="en-US" dirty="0"/>
              <a:t>两个方面入手，一方面对流水段重新划分以减少关键路径的长度，另一方面为流水线增设</a:t>
            </a:r>
            <a:r>
              <a:rPr lang="en-US" altLang="zh-CN" dirty="0"/>
              <a:t>FIFO</a:t>
            </a:r>
            <a:r>
              <a:rPr lang="zh-CN" altLang="en-US" dirty="0"/>
              <a:t>、双执行单元等结构以提升指令吞吐量</a:t>
            </a:r>
            <a:endParaRPr lang="en-US" altLang="zh-CN" dirty="0"/>
          </a:p>
          <a:p>
            <a:r>
              <a:rPr lang="en-US" altLang="zh-CN" dirty="0"/>
              <a:t>CPU</a:t>
            </a:r>
            <a:r>
              <a:rPr lang="zh-CN" altLang="en-US" dirty="0"/>
              <a:t>在运行时还需要考虑例外和中断处理等需求，因此流水线中还根据</a:t>
            </a:r>
            <a:r>
              <a:rPr lang="en-US" altLang="zh-CN" dirty="0"/>
              <a:t>MIPS</a:t>
            </a:r>
            <a:r>
              <a:rPr lang="zh-CN" altLang="en-US" dirty="0"/>
              <a:t>标准配置了</a:t>
            </a:r>
            <a:r>
              <a:rPr lang="en-US" altLang="zh-CN" dirty="0"/>
              <a:t>CP0</a:t>
            </a:r>
            <a:r>
              <a:rPr lang="zh-CN" altLang="en-US" dirty="0"/>
              <a:t>协处理器对例外和异常情况进行处理</a:t>
            </a:r>
            <a:endParaRPr lang="en-US" altLang="zh-CN" dirty="0"/>
          </a:p>
          <a:p>
            <a:r>
              <a:rPr lang="zh-CN" altLang="en-US" dirty="0"/>
              <a:t>下面结合结构图理清一下数据流：。。。</a:t>
            </a:r>
            <a:endParaRPr lang="en-US" altLang="zh-CN" dirty="0"/>
          </a:p>
          <a:p>
            <a:endParaRPr lang="en-US" altLang="zh-CN" dirty="0"/>
          </a:p>
          <a:p>
            <a:r>
              <a:rPr lang="zh-CN" altLang="en-US" dirty="0"/>
              <a:t>为使</a:t>
            </a:r>
            <a:r>
              <a:rPr lang="en-US" altLang="zh-CN" dirty="0"/>
              <a:t>CPU</a:t>
            </a:r>
            <a:r>
              <a:rPr lang="zh-CN" altLang="en-US" dirty="0"/>
              <a:t>具有通用性，其外部还配置了</a:t>
            </a:r>
            <a:r>
              <a:rPr lang="en-US" altLang="zh-CN" dirty="0"/>
              <a:t>cache</a:t>
            </a:r>
            <a:r>
              <a:rPr lang="zh-CN" altLang="en-US" dirty="0"/>
              <a:t>、</a:t>
            </a:r>
            <a:r>
              <a:rPr lang="en-US" altLang="zh-CN" dirty="0"/>
              <a:t>TLB</a:t>
            </a:r>
            <a:r>
              <a:rPr lang="zh-CN" altLang="en-US" dirty="0"/>
              <a:t>模块以及</a:t>
            </a:r>
            <a:r>
              <a:rPr lang="en-US" altLang="zh-CN" dirty="0"/>
              <a:t>AXI</a:t>
            </a:r>
            <a:r>
              <a:rPr lang="zh-CN" altLang="en-US" dirty="0"/>
              <a:t>接口。当前的硬件配置已经满足了操作系统的运行需求</a:t>
            </a:r>
            <a:endParaRPr lang="en-US" altLang="zh-CN" dirty="0"/>
          </a:p>
        </p:txBody>
      </p:sp>
      <p:sp>
        <p:nvSpPr>
          <p:cNvPr id="4" name="灯片编号占位符 3"/>
          <p:cNvSpPr>
            <a:spLocks noGrp="1"/>
          </p:cNvSpPr>
          <p:nvPr>
            <p:ph type="sldNum" sz="quarter" idx="10"/>
          </p:nvPr>
        </p:nvSpPr>
        <p:spPr/>
        <p:txBody>
          <a:bodyPr/>
          <a:lstStyle/>
          <a:p>
            <a:fld id="{324D6F74-634D-4233-BDBC-8BE3983B5CCB}" type="slidenum">
              <a:rPr lang="zh-CN" altLang="en-US" smtClean="0"/>
              <a:t>7</a:t>
            </a:fld>
            <a:endParaRPr lang="zh-CN" altLang="en-US"/>
          </a:p>
        </p:txBody>
      </p:sp>
    </p:spTree>
    <p:extLst>
      <p:ext uri="{BB962C8B-B14F-4D97-AF65-F5344CB8AC3E}">
        <p14:creationId xmlns:p14="http://schemas.microsoft.com/office/powerpoint/2010/main" val="1920565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CPU</a:t>
            </a:r>
            <a:r>
              <a:rPr lang="zh-CN" altLang="en-US" dirty="0"/>
              <a:t>设计部分，基于</a:t>
            </a:r>
            <a:r>
              <a:rPr lang="en-US" altLang="zh-CN" dirty="0"/>
              <a:t>MIPS</a:t>
            </a:r>
            <a:r>
              <a:rPr lang="zh-CN" altLang="en-US" dirty="0"/>
              <a:t>指令集和经典五级流水线进行改进以提升性能。</a:t>
            </a:r>
            <a:endParaRPr lang="en-US" altLang="zh-CN" dirty="0"/>
          </a:p>
          <a:p>
            <a:r>
              <a:rPr lang="zh-CN" altLang="en-US" dirty="0"/>
              <a:t>在实现过程中完成了</a:t>
            </a:r>
            <a:r>
              <a:rPr lang="en-US" altLang="zh-CN" dirty="0"/>
              <a:t>66</a:t>
            </a:r>
            <a:r>
              <a:rPr lang="zh-CN" altLang="en-US" dirty="0"/>
              <a:t>条常用指令的功能实现，种类包括算术运算、逻辑运算、分支跳转、访存以及特权指令</a:t>
            </a:r>
            <a:endParaRPr lang="en-US" altLang="zh-CN" dirty="0"/>
          </a:p>
          <a:p>
            <a:r>
              <a:rPr lang="zh-CN" altLang="en-US" dirty="0"/>
              <a:t>为了提升性能，从主频和</a:t>
            </a:r>
            <a:r>
              <a:rPr lang="en-US" altLang="zh-CN" dirty="0"/>
              <a:t>IPC</a:t>
            </a:r>
            <a:r>
              <a:rPr lang="zh-CN" altLang="en-US" dirty="0"/>
              <a:t>两个方面入手，一方面对流水段重新划分以减少关键路径的长度，另一方面为流水线增设</a:t>
            </a:r>
            <a:r>
              <a:rPr lang="en-US" altLang="zh-CN" dirty="0"/>
              <a:t>FIFO</a:t>
            </a:r>
            <a:r>
              <a:rPr lang="zh-CN" altLang="en-US" dirty="0"/>
              <a:t>、双执行单元等结构以提升指令吞吐量</a:t>
            </a:r>
            <a:endParaRPr lang="en-US" altLang="zh-CN" dirty="0"/>
          </a:p>
          <a:p>
            <a:r>
              <a:rPr lang="en-US" altLang="zh-CN" dirty="0"/>
              <a:t>CPU</a:t>
            </a:r>
            <a:r>
              <a:rPr lang="zh-CN" altLang="en-US" dirty="0"/>
              <a:t>在运行时还需要考虑例外和中断处理等需求，因此流水线中还根据</a:t>
            </a:r>
            <a:r>
              <a:rPr lang="en-US" altLang="zh-CN" dirty="0"/>
              <a:t>MIPS</a:t>
            </a:r>
            <a:r>
              <a:rPr lang="zh-CN" altLang="en-US" dirty="0"/>
              <a:t>标准配置了</a:t>
            </a:r>
            <a:r>
              <a:rPr lang="en-US" altLang="zh-CN" dirty="0"/>
              <a:t>CP0</a:t>
            </a:r>
            <a:r>
              <a:rPr lang="zh-CN" altLang="en-US" dirty="0"/>
              <a:t>协处理器对例外和异常情况进行处理</a:t>
            </a:r>
            <a:endParaRPr lang="en-US" altLang="zh-CN" dirty="0"/>
          </a:p>
          <a:p>
            <a:r>
              <a:rPr lang="zh-CN" altLang="en-US" dirty="0"/>
              <a:t>下面结合结构图理清一下数据流：。。。</a:t>
            </a:r>
            <a:endParaRPr lang="en-US" altLang="zh-CN" dirty="0"/>
          </a:p>
          <a:p>
            <a:endParaRPr lang="en-US" altLang="zh-CN" dirty="0"/>
          </a:p>
          <a:p>
            <a:r>
              <a:rPr lang="zh-CN" altLang="en-US" dirty="0"/>
              <a:t>为使</a:t>
            </a:r>
            <a:r>
              <a:rPr lang="en-US" altLang="zh-CN" dirty="0"/>
              <a:t>CPU</a:t>
            </a:r>
            <a:r>
              <a:rPr lang="zh-CN" altLang="en-US" dirty="0"/>
              <a:t>具有通用性，其外部还配置了</a:t>
            </a:r>
            <a:r>
              <a:rPr lang="en-US" altLang="zh-CN" dirty="0"/>
              <a:t>cache</a:t>
            </a:r>
            <a:r>
              <a:rPr lang="zh-CN" altLang="en-US" dirty="0"/>
              <a:t>、</a:t>
            </a:r>
            <a:r>
              <a:rPr lang="en-US" altLang="zh-CN" dirty="0"/>
              <a:t>TLB</a:t>
            </a:r>
            <a:r>
              <a:rPr lang="zh-CN" altLang="en-US" dirty="0"/>
              <a:t>模块以及</a:t>
            </a:r>
            <a:r>
              <a:rPr lang="en-US" altLang="zh-CN" dirty="0"/>
              <a:t>AXI</a:t>
            </a:r>
            <a:r>
              <a:rPr lang="zh-CN" altLang="en-US" dirty="0"/>
              <a:t>接口。当前的硬件配置已经满足了操作系统的运行需求</a:t>
            </a:r>
            <a:endParaRPr lang="en-US" altLang="zh-CN" dirty="0"/>
          </a:p>
        </p:txBody>
      </p:sp>
      <p:sp>
        <p:nvSpPr>
          <p:cNvPr id="4" name="灯片编号占位符 3"/>
          <p:cNvSpPr>
            <a:spLocks noGrp="1"/>
          </p:cNvSpPr>
          <p:nvPr>
            <p:ph type="sldNum" sz="quarter" idx="10"/>
          </p:nvPr>
        </p:nvSpPr>
        <p:spPr/>
        <p:txBody>
          <a:bodyPr/>
          <a:lstStyle/>
          <a:p>
            <a:fld id="{324D6F74-634D-4233-BDBC-8BE3983B5CCB}" type="slidenum">
              <a:rPr lang="zh-CN" altLang="en-US" smtClean="0"/>
              <a:t>8</a:t>
            </a:fld>
            <a:endParaRPr lang="zh-CN" altLang="en-US"/>
          </a:p>
        </p:txBody>
      </p:sp>
    </p:spTree>
    <p:extLst>
      <p:ext uri="{BB962C8B-B14F-4D97-AF65-F5344CB8AC3E}">
        <p14:creationId xmlns:p14="http://schemas.microsoft.com/office/powerpoint/2010/main" val="40391538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CPU</a:t>
            </a:r>
            <a:r>
              <a:rPr lang="zh-CN" altLang="en-US" dirty="0"/>
              <a:t>设计部分，基于</a:t>
            </a:r>
            <a:r>
              <a:rPr lang="en-US" altLang="zh-CN" dirty="0"/>
              <a:t>MIPS</a:t>
            </a:r>
            <a:r>
              <a:rPr lang="zh-CN" altLang="en-US" dirty="0"/>
              <a:t>指令集和经典五级流水线进行改进以提升性能。</a:t>
            </a:r>
            <a:endParaRPr lang="en-US" altLang="zh-CN" dirty="0"/>
          </a:p>
          <a:p>
            <a:r>
              <a:rPr lang="zh-CN" altLang="en-US" dirty="0"/>
              <a:t>在实现过程中完成了</a:t>
            </a:r>
            <a:r>
              <a:rPr lang="en-US" altLang="zh-CN" dirty="0"/>
              <a:t>66</a:t>
            </a:r>
            <a:r>
              <a:rPr lang="zh-CN" altLang="en-US" dirty="0"/>
              <a:t>条常用指令的功能实现，种类包括算术运算、逻辑运算、分支跳转、访存以及特权指令</a:t>
            </a:r>
            <a:endParaRPr lang="en-US" altLang="zh-CN" dirty="0"/>
          </a:p>
          <a:p>
            <a:r>
              <a:rPr lang="zh-CN" altLang="en-US" dirty="0"/>
              <a:t>为了提升性能，从主频和</a:t>
            </a:r>
            <a:r>
              <a:rPr lang="en-US" altLang="zh-CN" dirty="0"/>
              <a:t>IPC</a:t>
            </a:r>
            <a:r>
              <a:rPr lang="zh-CN" altLang="en-US" dirty="0"/>
              <a:t>两个方面入手，一方面对流水段重新划分以减少关键路径的长度，另一方面为流水线增设</a:t>
            </a:r>
            <a:r>
              <a:rPr lang="en-US" altLang="zh-CN" dirty="0"/>
              <a:t>FIFO</a:t>
            </a:r>
            <a:r>
              <a:rPr lang="zh-CN" altLang="en-US" dirty="0"/>
              <a:t>、双执行单元等结构以提升指令吞吐量</a:t>
            </a:r>
            <a:endParaRPr lang="en-US" altLang="zh-CN" dirty="0"/>
          </a:p>
          <a:p>
            <a:r>
              <a:rPr lang="en-US" altLang="zh-CN" dirty="0"/>
              <a:t>CPU</a:t>
            </a:r>
            <a:r>
              <a:rPr lang="zh-CN" altLang="en-US" dirty="0"/>
              <a:t>在运行时还需要考虑例外和中断处理等需求，因此流水线中还根据</a:t>
            </a:r>
            <a:r>
              <a:rPr lang="en-US" altLang="zh-CN" dirty="0"/>
              <a:t>MIPS</a:t>
            </a:r>
            <a:r>
              <a:rPr lang="zh-CN" altLang="en-US" dirty="0"/>
              <a:t>标准配置了</a:t>
            </a:r>
            <a:r>
              <a:rPr lang="en-US" altLang="zh-CN" dirty="0"/>
              <a:t>CP0</a:t>
            </a:r>
            <a:r>
              <a:rPr lang="zh-CN" altLang="en-US" dirty="0"/>
              <a:t>协处理器对例外和异常情况进行处理</a:t>
            </a:r>
            <a:endParaRPr lang="en-US" altLang="zh-CN" dirty="0"/>
          </a:p>
          <a:p>
            <a:r>
              <a:rPr lang="zh-CN" altLang="en-US" dirty="0"/>
              <a:t>下面结合结构图理清一下数据流：。。。</a:t>
            </a:r>
            <a:endParaRPr lang="en-US" altLang="zh-CN" dirty="0"/>
          </a:p>
          <a:p>
            <a:endParaRPr lang="en-US" altLang="zh-CN" dirty="0"/>
          </a:p>
          <a:p>
            <a:r>
              <a:rPr lang="zh-CN" altLang="en-US" dirty="0"/>
              <a:t>为使</a:t>
            </a:r>
            <a:r>
              <a:rPr lang="en-US" altLang="zh-CN" dirty="0"/>
              <a:t>CPU</a:t>
            </a:r>
            <a:r>
              <a:rPr lang="zh-CN" altLang="en-US" dirty="0"/>
              <a:t>具有通用性，其外部还配置了</a:t>
            </a:r>
            <a:r>
              <a:rPr lang="en-US" altLang="zh-CN" dirty="0"/>
              <a:t>cache</a:t>
            </a:r>
            <a:r>
              <a:rPr lang="zh-CN" altLang="en-US" dirty="0"/>
              <a:t>、</a:t>
            </a:r>
            <a:r>
              <a:rPr lang="en-US" altLang="zh-CN" dirty="0"/>
              <a:t>TLB</a:t>
            </a:r>
            <a:r>
              <a:rPr lang="zh-CN" altLang="en-US" dirty="0"/>
              <a:t>模块以及</a:t>
            </a:r>
            <a:r>
              <a:rPr lang="en-US" altLang="zh-CN" dirty="0"/>
              <a:t>AXI</a:t>
            </a:r>
            <a:r>
              <a:rPr lang="zh-CN" altLang="en-US" dirty="0"/>
              <a:t>接口。当前的硬件配置已经满足了操作系统的运行需求</a:t>
            </a:r>
            <a:endParaRPr lang="en-US" altLang="zh-CN" dirty="0"/>
          </a:p>
        </p:txBody>
      </p:sp>
      <p:sp>
        <p:nvSpPr>
          <p:cNvPr id="4" name="灯片编号占位符 3"/>
          <p:cNvSpPr>
            <a:spLocks noGrp="1"/>
          </p:cNvSpPr>
          <p:nvPr>
            <p:ph type="sldNum" sz="quarter" idx="10"/>
          </p:nvPr>
        </p:nvSpPr>
        <p:spPr/>
        <p:txBody>
          <a:bodyPr/>
          <a:lstStyle/>
          <a:p>
            <a:fld id="{324D6F74-634D-4233-BDBC-8BE3983B5CCB}" type="slidenum">
              <a:rPr lang="zh-CN" altLang="en-US" smtClean="0"/>
              <a:t>9</a:t>
            </a:fld>
            <a:endParaRPr lang="zh-CN" altLang="en-US"/>
          </a:p>
        </p:txBody>
      </p:sp>
    </p:spTree>
    <p:extLst>
      <p:ext uri="{BB962C8B-B14F-4D97-AF65-F5344CB8AC3E}">
        <p14:creationId xmlns:p14="http://schemas.microsoft.com/office/powerpoint/2010/main" val="3039768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2023/6/8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2023/6/8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2023/6/8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Main">
    <p:spTree>
      <p:nvGrpSpPr>
        <p:cNvPr id="1" name=""/>
        <p:cNvGrpSpPr/>
        <p:nvPr/>
      </p:nvGrpSpPr>
      <p:grpSpPr>
        <a:xfrm>
          <a:off x="0" y="0"/>
          <a:ext cx="0" cy="0"/>
          <a:chOff x="0" y="0"/>
          <a:chExt cx="0" cy="0"/>
        </a:xfrm>
      </p:grpSpPr>
    </p:spTree>
    <p:extLst>
      <p:ext uri="{BB962C8B-B14F-4D97-AF65-F5344CB8AC3E}">
        <p14:creationId xmlns:p14="http://schemas.microsoft.com/office/powerpoint/2010/main" val="9317856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4574566" y="1284246"/>
            <a:ext cx="3042868" cy="3293166"/>
          </a:xfrm>
          <a:custGeom>
            <a:avLst/>
            <a:gdLst>
              <a:gd name="connsiteX0" fmla="*/ 1521434 w 3042868"/>
              <a:gd name="connsiteY0" fmla="*/ 0 h 3293166"/>
              <a:gd name="connsiteX1" fmla="*/ 1861081 w 3042868"/>
              <a:gd name="connsiteY1" fmla="*/ 81125 h 3293166"/>
              <a:gd name="connsiteX2" fmla="*/ 2703082 w 3042868"/>
              <a:gd name="connsiteY2" fmla="*/ 568801 h 3293166"/>
              <a:gd name="connsiteX3" fmla="*/ 3042868 w 3042868"/>
              <a:gd name="connsiteY3" fmla="*/ 1157978 h 3293166"/>
              <a:gd name="connsiteX4" fmla="*/ 3042868 w 3042868"/>
              <a:gd name="connsiteY4" fmla="*/ 2135189 h 3293166"/>
              <a:gd name="connsiteX5" fmla="*/ 2703082 w 3042868"/>
              <a:gd name="connsiteY5" fmla="*/ 2724367 h 3293166"/>
              <a:gd name="connsiteX6" fmla="*/ 1861081 w 3042868"/>
              <a:gd name="connsiteY6" fmla="*/ 3212043 h 3293166"/>
              <a:gd name="connsiteX7" fmla="*/ 1181789 w 3042868"/>
              <a:gd name="connsiteY7" fmla="*/ 3212043 h 3293166"/>
              <a:gd name="connsiteX8" fmla="*/ 339788 w 3042868"/>
              <a:gd name="connsiteY8" fmla="*/ 2724367 h 3293166"/>
              <a:gd name="connsiteX9" fmla="*/ 0 w 3042868"/>
              <a:gd name="connsiteY9" fmla="*/ 2135189 h 3293166"/>
              <a:gd name="connsiteX10" fmla="*/ 0 w 3042868"/>
              <a:gd name="connsiteY10" fmla="*/ 1157978 h 3293166"/>
              <a:gd name="connsiteX11" fmla="*/ 339788 w 3042868"/>
              <a:gd name="connsiteY11" fmla="*/ 568801 h 3293166"/>
              <a:gd name="connsiteX12" fmla="*/ 1181789 w 3042868"/>
              <a:gd name="connsiteY12" fmla="*/ 81125 h 3293166"/>
              <a:gd name="connsiteX13" fmla="*/ 1521434 w 3042868"/>
              <a:gd name="connsiteY13" fmla="*/ 0 h 329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2868" h="3293166">
                <a:moveTo>
                  <a:pt x="1521434" y="0"/>
                </a:moveTo>
                <a:cubicBezTo>
                  <a:pt x="1644560" y="0"/>
                  <a:pt x="1767681" y="27042"/>
                  <a:pt x="1861081" y="81125"/>
                </a:cubicBezTo>
                <a:lnTo>
                  <a:pt x="2703082" y="568801"/>
                </a:lnTo>
                <a:cubicBezTo>
                  <a:pt x="2890021" y="676966"/>
                  <a:pt x="3042868" y="942112"/>
                  <a:pt x="3042868" y="1157978"/>
                </a:cubicBezTo>
                <a:lnTo>
                  <a:pt x="3042868" y="2135189"/>
                </a:lnTo>
                <a:cubicBezTo>
                  <a:pt x="3042868" y="2351057"/>
                  <a:pt x="2890021" y="2616200"/>
                  <a:pt x="2703082" y="2724367"/>
                </a:cubicBezTo>
                <a:lnTo>
                  <a:pt x="1861081" y="3212043"/>
                </a:lnTo>
                <a:cubicBezTo>
                  <a:pt x="1674283" y="3320208"/>
                  <a:pt x="1368587" y="3320208"/>
                  <a:pt x="1181789" y="3212043"/>
                </a:cubicBezTo>
                <a:lnTo>
                  <a:pt x="339788" y="2724367"/>
                </a:lnTo>
                <a:cubicBezTo>
                  <a:pt x="152849" y="2616200"/>
                  <a:pt x="0" y="2351057"/>
                  <a:pt x="0" y="2135189"/>
                </a:cubicBezTo>
                <a:lnTo>
                  <a:pt x="0" y="1157978"/>
                </a:lnTo>
                <a:cubicBezTo>
                  <a:pt x="0" y="942112"/>
                  <a:pt x="152849" y="676966"/>
                  <a:pt x="339788" y="568801"/>
                </a:cubicBezTo>
                <a:lnTo>
                  <a:pt x="1181789" y="81125"/>
                </a:lnTo>
                <a:cubicBezTo>
                  <a:pt x="1275189" y="27042"/>
                  <a:pt x="1398311" y="0"/>
                  <a:pt x="1521434" y="0"/>
                </a:cubicBezTo>
                <a:close/>
              </a:path>
            </a:pathLst>
          </a:custGeom>
          <a:solidFill>
            <a:schemeClr val="bg1">
              <a:lumMod val="95000"/>
            </a:schemeClr>
          </a:solidFill>
        </p:spPr>
        <p:txBody>
          <a:bodyPr wrap="square">
            <a:noAutofit/>
          </a:bodyPr>
          <a:lstStyle/>
          <a:p>
            <a:endParaRPr lang="en-US"/>
          </a:p>
        </p:txBody>
      </p:sp>
    </p:spTree>
    <p:extLst>
      <p:ext uri="{BB962C8B-B14F-4D97-AF65-F5344CB8AC3E}">
        <p14:creationId xmlns:p14="http://schemas.microsoft.com/office/powerpoint/2010/main" val="29555138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2023/6/8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2023/6/8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2023/6/8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2023/6/8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2023/6/8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44060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2023/6/8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2023/6/8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6947583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2023/6/8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2023/6/8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8" r:id="rId13"/>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9.jp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9.jp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9.jp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9.jp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9.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9.jp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9.jp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12.xml"/><Relationship Id="rId5" Type="http://schemas.openxmlformats.org/officeDocument/2006/relationships/image" Target="../media/image9.jp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4.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6.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等腰三角形 24">
            <a:extLst>
              <a:ext uri="{FF2B5EF4-FFF2-40B4-BE49-F238E27FC236}">
                <a16:creationId xmlns:a16="http://schemas.microsoft.com/office/drawing/2014/main" id="{40FE27DD-99C3-4751-BFC9-62794242AB56}"/>
              </a:ext>
            </a:extLst>
          </p:cNvPr>
          <p:cNvSpPr/>
          <p:nvPr/>
        </p:nvSpPr>
        <p:spPr>
          <a:xfrm flipH="1" flipV="1">
            <a:off x="-767029" y="-29126"/>
            <a:ext cx="3825848" cy="1804442"/>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a:extLst>
              <a:ext uri="{FF2B5EF4-FFF2-40B4-BE49-F238E27FC236}">
                <a16:creationId xmlns:a16="http://schemas.microsoft.com/office/drawing/2014/main" id="{D623D9DC-2E1F-47AF-9B37-54D3433D4576}"/>
              </a:ext>
            </a:extLst>
          </p:cNvPr>
          <p:cNvSpPr/>
          <p:nvPr/>
        </p:nvSpPr>
        <p:spPr>
          <a:xfrm flipH="1" flipV="1">
            <a:off x="1413539" y="0"/>
            <a:ext cx="3825848" cy="1804442"/>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a:extLst>
              <a:ext uri="{FF2B5EF4-FFF2-40B4-BE49-F238E27FC236}">
                <a16:creationId xmlns:a16="http://schemas.microsoft.com/office/drawing/2014/main" id="{160348E1-AACD-4C3B-8B7A-A09DB9654E1E}"/>
              </a:ext>
            </a:extLst>
          </p:cNvPr>
          <p:cNvSpPr/>
          <p:nvPr/>
        </p:nvSpPr>
        <p:spPr>
          <a:xfrm>
            <a:off x="6085438" y="4298493"/>
            <a:ext cx="5426766" cy="2559507"/>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a:extLst>
              <a:ext uri="{FF2B5EF4-FFF2-40B4-BE49-F238E27FC236}">
                <a16:creationId xmlns:a16="http://schemas.microsoft.com/office/drawing/2014/main" id="{6A9909FF-2928-4E61-A224-74F8398EFC77}"/>
              </a:ext>
            </a:extLst>
          </p:cNvPr>
          <p:cNvSpPr/>
          <p:nvPr/>
        </p:nvSpPr>
        <p:spPr>
          <a:xfrm>
            <a:off x="7741543" y="3609725"/>
            <a:ext cx="6887119" cy="3248275"/>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a:extLst>
              <a:ext uri="{FF2B5EF4-FFF2-40B4-BE49-F238E27FC236}">
                <a16:creationId xmlns:a16="http://schemas.microsoft.com/office/drawing/2014/main" id="{8B5FEDF7-936F-420F-BB04-EB0AC81F792A}"/>
              </a:ext>
            </a:extLst>
          </p:cNvPr>
          <p:cNvGrpSpPr/>
          <p:nvPr/>
        </p:nvGrpSpPr>
        <p:grpSpPr>
          <a:xfrm>
            <a:off x="2308773" y="3693670"/>
            <a:ext cx="7551038" cy="105497"/>
            <a:chOff x="2101845" y="3387257"/>
            <a:chExt cx="7551038" cy="105497"/>
          </a:xfrm>
        </p:grpSpPr>
        <p:cxnSp>
          <p:nvCxnSpPr>
            <p:cNvPr id="16" name="直接连接符 15">
              <a:extLst>
                <a:ext uri="{FF2B5EF4-FFF2-40B4-BE49-F238E27FC236}">
                  <a16:creationId xmlns:a16="http://schemas.microsoft.com/office/drawing/2014/main" id="{072BEF5B-28CC-4831-AA66-E031C67CD4CC}"/>
                </a:ext>
              </a:extLst>
            </p:cNvPr>
            <p:cNvCxnSpPr/>
            <p:nvPr/>
          </p:nvCxnSpPr>
          <p:spPr>
            <a:xfrm>
              <a:off x="2369489" y="3440005"/>
              <a:ext cx="7283394"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EE83FB29-ADA4-421D-ADC3-D9A37F060788}"/>
                </a:ext>
              </a:extLst>
            </p:cNvPr>
            <p:cNvSpPr/>
            <p:nvPr/>
          </p:nvSpPr>
          <p:spPr>
            <a:xfrm>
              <a:off x="2101845" y="3387257"/>
              <a:ext cx="105497" cy="105497"/>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a:extLst>
              <a:ext uri="{FF2B5EF4-FFF2-40B4-BE49-F238E27FC236}">
                <a16:creationId xmlns:a16="http://schemas.microsoft.com/office/drawing/2014/main" id="{77088CCD-927A-495C-B2BE-CC9BDBA88059}"/>
              </a:ext>
            </a:extLst>
          </p:cNvPr>
          <p:cNvSpPr txBox="1"/>
          <p:nvPr/>
        </p:nvSpPr>
        <p:spPr>
          <a:xfrm>
            <a:off x="2241589" y="3000348"/>
            <a:ext cx="7953049" cy="523220"/>
          </a:xfrm>
          <a:prstGeom prst="rect">
            <a:avLst/>
          </a:prstGeom>
          <a:noFill/>
        </p:spPr>
        <p:txBody>
          <a:bodyPr wrap="square" rtlCol="0">
            <a:spAutoFit/>
          </a:bodyPr>
          <a:lstStyle/>
          <a:p>
            <a:r>
              <a:rPr lang="zh-CN" altLang="en-US" sz="2800" dirty="0">
                <a:solidFill>
                  <a:schemeClr val="accent1"/>
                </a:solidFill>
                <a:latin typeface="思源黑体 CN Heavy" panose="020B0A00000000000000" pitchFamily="34" charset="-122"/>
                <a:ea typeface="思源黑体 CN Heavy" panose="020B0A00000000000000" pitchFamily="34" charset="-122"/>
                <a:cs typeface="+mn-ea"/>
                <a:sym typeface="思源黑体 CN Medium" panose="020B0600000000000000" pitchFamily="34" charset="-122"/>
              </a:rPr>
              <a:t>基于</a:t>
            </a:r>
            <a:r>
              <a:rPr lang="en-US" altLang="zh-CN" sz="2800" dirty="0">
                <a:solidFill>
                  <a:schemeClr val="accent1"/>
                </a:solidFill>
                <a:latin typeface="思源黑体 CN Heavy" panose="020B0A00000000000000" pitchFamily="34" charset="-122"/>
                <a:ea typeface="思源黑体 CN Heavy" panose="020B0A00000000000000" pitchFamily="34" charset="-122"/>
                <a:cs typeface="+mn-ea"/>
                <a:sym typeface="思源黑体 CN Medium" panose="020B0600000000000000" pitchFamily="34" charset="-122"/>
              </a:rPr>
              <a:t>MIPS</a:t>
            </a:r>
            <a:r>
              <a:rPr lang="zh-CN" altLang="en-US" sz="2800" dirty="0">
                <a:solidFill>
                  <a:schemeClr val="accent1"/>
                </a:solidFill>
                <a:latin typeface="思源黑体 CN Heavy" panose="020B0A00000000000000" pitchFamily="34" charset="-122"/>
                <a:ea typeface="思源黑体 CN Heavy" panose="020B0A00000000000000" pitchFamily="34" charset="-122"/>
                <a:cs typeface="+mn-ea"/>
                <a:sym typeface="思源黑体 CN Medium" panose="020B0600000000000000" pitchFamily="34" charset="-122"/>
              </a:rPr>
              <a:t>指令集的高性能</a:t>
            </a:r>
            <a:r>
              <a:rPr lang="en-US" altLang="zh-CN" sz="2800" dirty="0">
                <a:solidFill>
                  <a:schemeClr val="accent1"/>
                </a:solidFill>
                <a:latin typeface="思源黑体 CN Heavy" panose="020B0A00000000000000" pitchFamily="34" charset="-122"/>
                <a:ea typeface="思源黑体 CN Heavy" panose="020B0A00000000000000" pitchFamily="34" charset="-122"/>
                <a:cs typeface="+mn-ea"/>
                <a:sym typeface="思源黑体 CN Medium" panose="020B0600000000000000" pitchFamily="34" charset="-122"/>
              </a:rPr>
              <a:t>CPU</a:t>
            </a:r>
            <a:r>
              <a:rPr lang="zh-CN" altLang="en-US" sz="2800" dirty="0">
                <a:solidFill>
                  <a:schemeClr val="accent1"/>
                </a:solidFill>
                <a:latin typeface="思源黑体 CN Heavy" panose="020B0A00000000000000" pitchFamily="34" charset="-122"/>
                <a:ea typeface="思源黑体 CN Heavy" panose="020B0A00000000000000" pitchFamily="34" charset="-122"/>
                <a:cs typeface="+mn-ea"/>
                <a:sym typeface="思源黑体 CN Medium" panose="020B0600000000000000" pitchFamily="34" charset="-122"/>
              </a:rPr>
              <a:t>设计</a:t>
            </a:r>
            <a:r>
              <a:rPr lang="en-US" altLang="zh-CN" sz="2800" dirty="0">
                <a:solidFill>
                  <a:schemeClr val="accent1"/>
                </a:solidFill>
                <a:latin typeface="思源黑体 CN Heavy" panose="020B0A00000000000000" pitchFamily="34" charset="-122"/>
                <a:ea typeface="思源黑体 CN Heavy" panose="020B0A00000000000000" pitchFamily="34" charset="-122"/>
                <a:cs typeface="+mn-ea"/>
                <a:sym typeface="思源黑体 CN Medium" panose="020B0600000000000000" pitchFamily="34" charset="-122"/>
              </a:rPr>
              <a:t> </a:t>
            </a:r>
            <a:r>
              <a:rPr lang="zh-CN" altLang="en-US" sz="2800" dirty="0">
                <a:solidFill>
                  <a:srgbClr val="C00000"/>
                </a:solidFill>
                <a:latin typeface="思源黑体 CN Heavy" panose="020B0A00000000000000" pitchFamily="34" charset="-122"/>
                <a:ea typeface="思源黑体 CN Heavy" panose="020B0A00000000000000" pitchFamily="34" charset="-122"/>
                <a:cs typeface="+mn-ea"/>
                <a:sym typeface="思源黑体 CN Medium" panose="020B0600000000000000" pitchFamily="34" charset="-122"/>
              </a:rPr>
              <a:t>及</a:t>
            </a:r>
            <a:r>
              <a:rPr lang="en-US" altLang="zh-CN" sz="2800" dirty="0">
                <a:solidFill>
                  <a:srgbClr val="C00000"/>
                </a:solidFill>
                <a:latin typeface="思源黑体 CN Heavy" panose="020B0A00000000000000" pitchFamily="34" charset="-122"/>
                <a:ea typeface="思源黑体 CN Heavy" panose="020B0A00000000000000" pitchFamily="34" charset="-122"/>
                <a:cs typeface="+mn-ea"/>
                <a:sym typeface="思源黑体 CN Medium" panose="020B0600000000000000" pitchFamily="34" charset="-122"/>
              </a:rPr>
              <a:t>AI</a:t>
            </a:r>
            <a:r>
              <a:rPr lang="zh-CN" altLang="en-US" sz="2800" dirty="0">
                <a:solidFill>
                  <a:srgbClr val="C00000"/>
                </a:solidFill>
                <a:latin typeface="思源黑体 CN Heavy" panose="020B0A00000000000000" pitchFamily="34" charset="-122"/>
                <a:ea typeface="思源黑体 CN Heavy" panose="020B0A00000000000000" pitchFamily="34" charset="-122"/>
                <a:cs typeface="+mn-ea"/>
                <a:sym typeface="思源黑体 CN Medium" panose="020B0600000000000000" pitchFamily="34" charset="-122"/>
              </a:rPr>
              <a:t>应用实现</a:t>
            </a:r>
            <a:endParaRPr lang="en-US" altLang="zh-CN" sz="2800" dirty="0">
              <a:solidFill>
                <a:srgbClr val="C00000"/>
              </a:solidFill>
              <a:latin typeface="思源黑体 CN Heavy" panose="020B0A00000000000000" pitchFamily="34" charset="-122"/>
              <a:ea typeface="思源黑体 CN Heavy" panose="020B0A00000000000000" pitchFamily="34" charset="-122"/>
              <a:cs typeface="+mn-ea"/>
              <a:sym typeface="思源黑体 CN Medium" panose="020B0600000000000000" pitchFamily="34" charset="-122"/>
            </a:endParaRPr>
          </a:p>
        </p:txBody>
      </p:sp>
      <p:sp>
        <p:nvSpPr>
          <p:cNvPr id="20" name="文本框 19">
            <a:extLst>
              <a:ext uri="{FF2B5EF4-FFF2-40B4-BE49-F238E27FC236}">
                <a16:creationId xmlns:a16="http://schemas.microsoft.com/office/drawing/2014/main" id="{B0ACCD8A-150F-4B72-9B6B-3BFC1DC4583E}"/>
              </a:ext>
            </a:extLst>
          </p:cNvPr>
          <p:cNvSpPr txBox="1"/>
          <p:nvPr/>
        </p:nvSpPr>
        <p:spPr>
          <a:xfrm>
            <a:off x="2939279" y="3835767"/>
            <a:ext cx="6097327" cy="338554"/>
          </a:xfrm>
          <a:prstGeom prst="rect">
            <a:avLst/>
          </a:prstGeom>
          <a:noFill/>
        </p:spPr>
        <p:txBody>
          <a:bodyPr wrap="square" rtlCol="0">
            <a:spAutoFit/>
          </a:bodyPr>
          <a:lstStyle/>
          <a:p>
            <a:pPr algn="ctr"/>
            <a:r>
              <a:rPr lang="zh-CN" altLang="en-US" sz="1600" b="1" spc="3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孙平炜</a:t>
            </a:r>
          </a:p>
        </p:txBody>
      </p:sp>
      <p:sp>
        <p:nvSpPr>
          <p:cNvPr id="21" name="文本框 20">
            <a:extLst>
              <a:ext uri="{FF2B5EF4-FFF2-40B4-BE49-F238E27FC236}">
                <a16:creationId xmlns:a16="http://schemas.microsoft.com/office/drawing/2014/main" id="{A485EE97-2069-48CC-AF07-1285BCF2A9C5}"/>
              </a:ext>
            </a:extLst>
          </p:cNvPr>
          <p:cNvSpPr txBox="1"/>
          <p:nvPr/>
        </p:nvSpPr>
        <p:spPr bwMode="auto">
          <a:xfrm>
            <a:off x="2889899" y="4230474"/>
            <a:ext cx="6196088" cy="1056956"/>
          </a:xfrm>
          <a:prstGeom prst="rect">
            <a:avLst/>
          </a:prstGeom>
          <a:noFill/>
        </p:spPr>
        <p:txBody>
          <a:bodyPr wrap="square">
            <a:spAutoFit/>
          </a:bodyPr>
          <a:lstStyle/>
          <a:p>
            <a:pPr algn="ctr">
              <a:lnSpc>
                <a:spcPct val="200000"/>
              </a:lnSpc>
              <a:defRPr/>
            </a:pPr>
            <a:r>
              <a:rPr lang="zh-CN" altLang="en-US" sz="1100" b="1"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指导教师：于亚新</a:t>
            </a:r>
            <a:endParaRPr lang="en-US" altLang="zh-CN" sz="1100" b="1"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a:p>
            <a:pPr algn="ctr">
              <a:lnSpc>
                <a:spcPct val="200000"/>
              </a:lnSpc>
              <a:defRPr/>
            </a:pPr>
            <a:r>
              <a:rPr lang="zh-CN" altLang="en-US" sz="1100" b="1"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东北大学 计算机科学与工程学院</a:t>
            </a:r>
            <a:endParaRPr lang="en-US" altLang="zh-CN" sz="1100" b="1"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a:p>
            <a:pPr algn="ctr">
              <a:lnSpc>
                <a:spcPct val="200000"/>
              </a:lnSpc>
              <a:defRPr/>
            </a:pPr>
            <a:r>
              <a:rPr lang="en-US" altLang="zh-CN" sz="1100" b="1"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2023.6.8 </a:t>
            </a:r>
            <a:endParaRPr lang="zh-CN" altLang="en-US" sz="1100" b="1"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23" name="文本框 22">
            <a:extLst>
              <a:ext uri="{FF2B5EF4-FFF2-40B4-BE49-F238E27FC236}">
                <a16:creationId xmlns:a16="http://schemas.microsoft.com/office/drawing/2014/main" id="{6990FC83-1F70-4298-95A8-024851A20145}"/>
              </a:ext>
            </a:extLst>
          </p:cNvPr>
          <p:cNvSpPr txBox="1"/>
          <p:nvPr/>
        </p:nvSpPr>
        <p:spPr>
          <a:xfrm>
            <a:off x="3070820" y="2358440"/>
            <a:ext cx="6050359" cy="307777"/>
          </a:xfrm>
          <a:prstGeom prst="rect">
            <a:avLst/>
          </a:prstGeom>
          <a:noFill/>
        </p:spPr>
        <p:txBody>
          <a:bodyPr wrap="square" rtlCol="0">
            <a:spAutoFit/>
          </a:bodyPr>
          <a:lstStyle/>
          <a:p>
            <a:pPr algn="dist"/>
            <a:r>
              <a:rPr lang="zh-CN" altLang="en-US" sz="140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毕业设计答辩</a:t>
            </a:r>
          </a:p>
        </p:txBody>
      </p:sp>
      <p:grpSp>
        <p:nvGrpSpPr>
          <p:cNvPr id="3" name="组合 2">
            <a:extLst>
              <a:ext uri="{FF2B5EF4-FFF2-40B4-BE49-F238E27FC236}">
                <a16:creationId xmlns:a16="http://schemas.microsoft.com/office/drawing/2014/main" id="{F034B7C5-E915-422D-AC71-7008000CCF94}"/>
              </a:ext>
            </a:extLst>
          </p:cNvPr>
          <p:cNvGrpSpPr/>
          <p:nvPr/>
        </p:nvGrpSpPr>
        <p:grpSpPr>
          <a:xfrm>
            <a:off x="716011" y="1804442"/>
            <a:ext cx="11772553" cy="4081597"/>
            <a:chOff x="563845" y="2050700"/>
            <a:chExt cx="11772553" cy="4081597"/>
          </a:xfrm>
        </p:grpSpPr>
        <p:sp>
          <p:nvSpPr>
            <p:cNvPr id="26" name="文本框 25">
              <a:extLst>
                <a:ext uri="{FF2B5EF4-FFF2-40B4-BE49-F238E27FC236}">
                  <a16:creationId xmlns:a16="http://schemas.microsoft.com/office/drawing/2014/main" id="{38F71965-7F38-4E52-BB54-A28900317727}"/>
                </a:ext>
              </a:extLst>
            </p:cNvPr>
            <p:cNvSpPr txBox="1"/>
            <p:nvPr/>
          </p:nvSpPr>
          <p:spPr>
            <a:xfrm>
              <a:off x="563845" y="2050700"/>
              <a:ext cx="2747150" cy="2215991"/>
            </a:xfrm>
            <a:prstGeom prst="rect">
              <a:avLst/>
            </a:prstGeom>
            <a:noFill/>
          </p:spPr>
          <p:txBody>
            <a:bodyPr wrap="square" rtlCol="0">
              <a:spAutoFit/>
            </a:bodyPr>
            <a:lstStyle/>
            <a:p>
              <a:r>
                <a:rPr lang="en-US" altLang="zh-CN" sz="13800" b="1" dirty="0">
                  <a:solidFill>
                    <a:schemeClr val="tx1">
                      <a:lumMod val="85000"/>
                      <a:lumOff val="15000"/>
                    </a:schemeClr>
                  </a:solidFill>
                  <a:latin typeface="字魂58号-创中黑" panose="00000500000000000000" pitchFamily="2" charset="-122"/>
                  <a:ea typeface="字魂58号-创中黑" panose="00000500000000000000" pitchFamily="2" charset="-122"/>
                </a:rPr>
                <a:t>“</a:t>
              </a:r>
              <a:endParaRPr lang="zh-CN" altLang="en-US" sz="13800" b="1" dirty="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
          <p:nvSpPr>
            <p:cNvPr id="27" name="文本框 26">
              <a:extLst>
                <a:ext uri="{FF2B5EF4-FFF2-40B4-BE49-F238E27FC236}">
                  <a16:creationId xmlns:a16="http://schemas.microsoft.com/office/drawing/2014/main" id="{B4A0CA0C-FC25-471B-BCF7-44EACB514DEB}"/>
                </a:ext>
              </a:extLst>
            </p:cNvPr>
            <p:cNvSpPr txBox="1"/>
            <p:nvPr/>
          </p:nvSpPr>
          <p:spPr>
            <a:xfrm>
              <a:off x="9589248" y="3916306"/>
              <a:ext cx="2747150" cy="2215991"/>
            </a:xfrm>
            <a:prstGeom prst="rect">
              <a:avLst/>
            </a:prstGeom>
            <a:noFill/>
          </p:spPr>
          <p:txBody>
            <a:bodyPr wrap="square" rtlCol="0">
              <a:spAutoFit/>
            </a:bodyPr>
            <a:lstStyle/>
            <a:p>
              <a:r>
                <a:rPr lang="en-US" altLang="zh-CN" sz="13800" b="1" dirty="0">
                  <a:ln w="38100">
                    <a:noFill/>
                  </a:ln>
                  <a:solidFill>
                    <a:schemeClr val="tx1">
                      <a:lumMod val="85000"/>
                      <a:lumOff val="15000"/>
                    </a:schemeClr>
                  </a:solidFill>
                  <a:latin typeface="字魂58号-创中黑" panose="00000500000000000000" pitchFamily="2" charset="-122"/>
                  <a:ea typeface="字魂58号-创中黑" panose="00000500000000000000" pitchFamily="2" charset="-122"/>
                </a:rPr>
                <a:t>”</a:t>
              </a:r>
              <a:endParaRPr lang="zh-CN" altLang="en-US" sz="13800" b="1" dirty="0">
                <a:ln w="38100">
                  <a:noFill/>
                </a:ln>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grpSp>
      <p:sp>
        <p:nvSpPr>
          <p:cNvPr id="8" name="十字形 7">
            <a:extLst>
              <a:ext uri="{FF2B5EF4-FFF2-40B4-BE49-F238E27FC236}">
                <a16:creationId xmlns:a16="http://schemas.microsoft.com/office/drawing/2014/main" id="{6FE5C645-3180-4E7A-8658-D639DC70CB92}"/>
              </a:ext>
            </a:extLst>
          </p:cNvPr>
          <p:cNvSpPr/>
          <p:nvPr/>
        </p:nvSpPr>
        <p:spPr>
          <a:xfrm>
            <a:off x="178904" y="183874"/>
            <a:ext cx="367748" cy="367748"/>
          </a:xfrm>
          <a:prstGeom prst="plus">
            <a:avLst>
              <a:gd name="adj" fmla="val 41216"/>
            </a:avLst>
          </a:prstGeom>
          <a:solidFill>
            <a:srgbClr val="263C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descr="0605">
            <a:extLst>
              <a:ext uri="{FF2B5EF4-FFF2-40B4-BE49-F238E27FC236}">
                <a16:creationId xmlns:a16="http://schemas.microsoft.com/office/drawing/2014/main" id="{247C245F-8F29-4353-ACCC-A399184D1A1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00406" y="5298503"/>
            <a:ext cx="1175072" cy="1175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5938132"/>
      </p:ext>
    </p:extLst>
  </p:cSld>
  <p:clrMapOvr>
    <a:masterClrMapping/>
  </p:clrMapOvr>
  <mc:AlternateContent xmlns:mc="http://schemas.openxmlformats.org/markup-compatibility/2006" xmlns:p14="http://schemas.microsoft.com/office/powerpoint/2010/main">
    <mc:Choice Requires="p14">
      <p:transition p14:dur="10" advTm="18211"/>
    </mc:Choice>
    <mc:Fallback xmlns="">
      <p:transition advTm="182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randombar(horizontal)">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barn(inVertical)">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barn(inVertical)">
                                      <p:cBhvr>
                                        <p:cTn id="3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EFE7D6F-EC5F-455D-9B68-8BA5BF90E3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9135" y="2439238"/>
            <a:ext cx="8380287" cy="4199688"/>
          </a:xfrm>
          <a:prstGeom prst="rect">
            <a:avLst/>
          </a:prstGeom>
        </p:spPr>
      </p:pic>
      <p:sp>
        <p:nvSpPr>
          <p:cNvPr id="3" name="文本框 2">
            <a:extLst>
              <a:ext uri="{FF2B5EF4-FFF2-40B4-BE49-F238E27FC236}">
                <a16:creationId xmlns:a16="http://schemas.microsoft.com/office/drawing/2014/main" id="{4CF0D450-DA83-4655-BABE-7A2A6D787CF6}"/>
              </a:ext>
            </a:extLst>
          </p:cNvPr>
          <p:cNvSpPr txBox="1"/>
          <p:nvPr/>
        </p:nvSpPr>
        <p:spPr>
          <a:xfrm>
            <a:off x="840560" y="1531296"/>
            <a:ext cx="3855265" cy="1446550"/>
          </a:xfrm>
          <a:prstGeom prst="rect">
            <a:avLst/>
          </a:prstGeom>
          <a:noFill/>
        </p:spPr>
        <p:txBody>
          <a:bodyPr wrap="square" rtlCol="0">
            <a:spAutoFit/>
          </a:bodyPr>
          <a:lstStyle/>
          <a:p>
            <a:pPr algn="just"/>
            <a:r>
              <a:rPr lang="zh-CN" altLang="en-US" sz="1600" b="1" dirty="0">
                <a:solidFill>
                  <a:schemeClr val="bg1">
                    <a:lumMod val="50000"/>
                  </a:schemeClr>
                </a:solidFill>
                <a:latin typeface="思源黑体 CN Heavy"/>
                <a:ea typeface="思源黑体 CN Medium" panose="020B0600000000000000"/>
                <a:cs typeface="Times New Roman" panose="02020603050405020304" pitchFamily="18" charset="0"/>
              </a:rPr>
              <a:t>顺序双发射六级流水线：提升主频与</a:t>
            </a:r>
            <a:r>
              <a:rPr lang="en-US" altLang="zh-CN" sz="1600" b="1" dirty="0">
                <a:solidFill>
                  <a:schemeClr val="bg1">
                    <a:lumMod val="50000"/>
                  </a:schemeClr>
                </a:solidFill>
                <a:latin typeface="思源黑体 CN Heavy"/>
                <a:ea typeface="思源黑体 CN Medium" panose="020B0600000000000000"/>
                <a:cs typeface="Times New Roman" panose="02020603050405020304" pitchFamily="18" charset="0"/>
              </a:rPr>
              <a:t>IPC</a:t>
            </a:r>
          </a:p>
          <a:p>
            <a:pPr algn="just"/>
            <a:endParaRPr lang="en-US" altLang="zh-CN" sz="1200" b="1" dirty="0">
              <a:latin typeface="思源黑体 CN Heavy"/>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ea typeface="思源黑体 CN Medium" panose="020B0600000000000000"/>
                <a:cs typeface="Times New Roman" panose="02020603050405020304" pitchFamily="18" charset="0"/>
              </a:rPr>
              <a:t>实现</a:t>
            </a:r>
            <a:r>
              <a:rPr lang="en-US" altLang="zh-CN" sz="1200" b="1" dirty="0">
                <a:latin typeface="Times New Roman" panose="02020603050405020304" pitchFamily="18" charset="0"/>
                <a:ea typeface="思源黑体 CN Medium" panose="020B0600000000000000"/>
                <a:cs typeface="Times New Roman" panose="02020603050405020304" pitchFamily="18" charset="0"/>
              </a:rPr>
              <a:t>MIPS32</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指令集中的</a:t>
            </a:r>
            <a:r>
              <a:rPr lang="en-US" altLang="zh-CN" sz="1200" b="1" dirty="0">
                <a:latin typeface="Times New Roman" panose="02020603050405020304" pitchFamily="18" charset="0"/>
                <a:ea typeface="思源黑体 CN Medium" panose="020B0600000000000000"/>
                <a:cs typeface="Times New Roman" panose="02020603050405020304" pitchFamily="18" charset="0"/>
              </a:rPr>
              <a:t>66</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条指令</a:t>
            </a: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ea typeface="思源黑体 CN Medium" panose="020B0600000000000000"/>
                <a:cs typeface="Times New Roman" panose="02020603050405020304" pitchFamily="18" charset="0"/>
              </a:rPr>
              <a:t>根据功能分为</a:t>
            </a:r>
            <a:r>
              <a:rPr lang="zh-CN" altLang="en-US" sz="1200" b="1" dirty="0">
                <a:solidFill>
                  <a:srgbClr val="C00000"/>
                </a:solidFill>
                <a:latin typeface="Times New Roman" panose="02020603050405020304" pitchFamily="18" charset="0"/>
                <a:ea typeface="思源黑体 CN Medium" panose="020B0600000000000000"/>
                <a:cs typeface="Times New Roman" panose="02020603050405020304" pitchFamily="18" charset="0"/>
              </a:rPr>
              <a:t>六个流水段</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：取指、译码、执行、访存请求、访存、写回</a:t>
            </a: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p:txBody>
      </p:sp>
      <p:sp>
        <p:nvSpPr>
          <p:cNvPr id="52" name="Pentagon 6_1">
            <a:extLst>
              <a:ext uri="{FF2B5EF4-FFF2-40B4-BE49-F238E27FC236}">
                <a16:creationId xmlns:a16="http://schemas.microsoft.com/office/drawing/2014/main" id="{AF00C5AC-1046-411F-939E-89D5936C785B}"/>
              </a:ext>
            </a:extLst>
          </p:cNvPr>
          <p:cNvSpPr/>
          <p:nvPr/>
        </p:nvSpPr>
        <p:spPr>
          <a:xfrm>
            <a:off x="-1" y="531656"/>
            <a:ext cx="1926771"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8699EC9A-81A9-4AD6-9962-57AA5A2F4CD8}"/>
              </a:ext>
            </a:extLst>
          </p:cNvPr>
          <p:cNvSpPr txBox="1"/>
          <p:nvPr/>
        </p:nvSpPr>
        <p:spPr>
          <a:xfrm>
            <a:off x="42821" y="642567"/>
            <a:ext cx="1595479" cy="479825"/>
          </a:xfrm>
          <a:prstGeom prst="rect">
            <a:avLst/>
          </a:prstGeom>
          <a:noFill/>
        </p:spPr>
        <p:txBody>
          <a:bodyPr wrap="square" rtlCol="0">
            <a:spAutoFit/>
          </a:bodyPr>
          <a:lstStyle/>
          <a:p>
            <a:pPr algn="dist"/>
            <a:r>
              <a:rPr lang="en-US" altLang="zh-CN" sz="2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CPU</a:t>
            </a:r>
            <a:r>
              <a:rPr lang="zh-CN" altLang="en-US" sz="2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设计</a:t>
            </a:r>
          </a:p>
        </p:txBody>
      </p:sp>
      <p:sp>
        <p:nvSpPr>
          <p:cNvPr id="2" name="矩形 1">
            <a:extLst>
              <a:ext uri="{FF2B5EF4-FFF2-40B4-BE49-F238E27FC236}">
                <a16:creationId xmlns:a16="http://schemas.microsoft.com/office/drawing/2014/main" id="{C4F9B62D-7160-E77B-B44B-3098A87763E5}"/>
              </a:ext>
            </a:extLst>
          </p:cNvPr>
          <p:cNvSpPr/>
          <p:nvPr/>
        </p:nvSpPr>
        <p:spPr>
          <a:xfrm>
            <a:off x="8525163" y="2220164"/>
            <a:ext cx="3594257" cy="44187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Pentagon 6_1">
            <a:extLst>
              <a:ext uri="{FF2B5EF4-FFF2-40B4-BE49-F238E27FC236}">
                <a16:creationId xmlns:a16="http://schemas.microsoft.com/office/drawing/2014/main" id="{576F9914-281F-2874-92FD-7D563B8ADD88}"/>
              </a:ext>
            </a:extLst>
          </p:cNvPr>
          <p:cNvSpPr/>
          <p:nvPr/>
        </p:nvSpPr>
        <p:spPr>
          <a:xfrm>
            <a:off x="-1" y="531656"/>
            <a:ext cx="1926771"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63F38FD2-EBC6-8963-7DAA-A705E8148ACA}"/>
              </a:ext>
            </a:extLst>
          </p:cNvPr>
          <p:cNvSpPr txBox="1"/>
          <p:nvPr/>
        </p:nvSpPr>
        <p:spPr>
          <a:xfrm>
            <a:off x="42820" y="713203"/>
            <a:ext cx="1595479" cy="338554"/>
          </a:xfrm>
          <a:prstGeom prst="rect">
            <a:avLst/>
          </a:prstGeom>
          <a:noFill/>
        </p:spPr>
        <p:txBody>
          <a:bodyPr wrap="square" rtlCol="0">
            <a:spAutoFit/>
          </a:bodyPr>
          <a:lstStyle/>
          <a:p>
            <a:pPr algn="dist"/>
            <a:r>
              <a:rPr lang="zh-CN" altLang="en-US"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高性能</a:t>
            </a:r>
            <a:r>
              <a:rPr lang="en-US" altLang="zh-CN"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CPU</a:t>
            </a:r>
            <a:r>
              <a:rPr lang="zh-CN" altLang="en-US"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设计</a:t>
            </a:r>
          </a:p>
        </p:txBody>
      </p:sp>
    </p:spTree>
    <p:extLst>
      <p:ext uri="{BB962C8B-B14F-4D97-AF65-F5344CB8AC3E}">
        <p14:creationId xmlns:p14="http://schemas.microsoft.com/office/powerpoint/2010/main" val="2474452901"/>
      </p:ext>
    </p:extLst>
  </p:cSld>
  <p:clrMapOvr>
    <a:masterClrMapping/>
  </p:clrMapOvr>
  <mc:AlternateContent xmlns:mc="http://schemas.openxmlformats.org/markup-compatibility/2006" xmlns:p14="http://schemas.microsoft.com/office/powerpoint/2010/main">
    <mc:Choice Requires="p14">
      <p:transition p14:dur="10" advTm="1173"/>
    </mc:Choice>
    <mc:Fallback xmlns="">
      <p:transition advTm="117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EFE7D6F-EC5F-455D-9B68-8BA5BF90E3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9135" y="2439238"/>
            <a:ext cx="8380287" cy="4199688"/>
          </a:xfrm>
          <a:prstGeom prst="rect">
            <a:avLst/>
          </a:prstGeom>
        </p:spPr>
      </p:pic>
      <p:sp>
        <p:nvSpPr>
          <p:cNvPr id="3" name="文本框 2">
            <a:extLst>
              <a:ext uri="{FF2B5EF4-FFF2-40B4-BE49-F238E27FC236}">
                <a16:creationId xmlns:a16="http://schemas.microsoft.com/office/drawing/2014/main" id="{4CF0D450-DA83-4655-BABE-7A2A6D787CF6}"/>
              </a:ext>
            </a:extLst>
          </p:cNvPr>
          <p:cNvSpPr txBox="1"/>
          <p:nvPr/>
        </p:nvSpPr>
        <p:spPr>
          <a:xfrm>
            <a:off x="840560" y="1531296"/>
            <a:ext cx="3855265" cy="1446550"/>
          </a:xfrm>
          <a:prstGeom prst="rect">
            <a:avLst/>
          </a:prstGeom>
          <a:noFill/>
        </p:spPr>
        <p:txBody>
          <a:bodyPr wrap="square" rtlCol="0">
            <a:spAutoFit/>
          </a:bodyPr>
          <a:lstStyle/>
          <a:p>
            <a:pPr algn="just"/>
            <a:r>
              <a:rPr lang="zh-CN" altLang="en-US" sz="1600" b="1" dirty="0">
                <a:solidFill>
                  <a:schemeClr val="bg1">
                    <a:lumMod val="50000"/>
                  </a:schemeClr>
                </a:solidFill>
                <a:latin typeface="思源黑体 CN Heavy"/>
                <a:ea typeface="思源黑体 CN Medium" panose="020B0600000000000000"/>
                <a:cs typeface="Times New Roman" panose="02020603050405020304" pitchFamily="18" charset="0"/>
              </a:rPr>
              <a:t>顺序双发射六级流水线：提升主频与</a:t>
            </a:r>
            <a:r>
              <a:rPr lang="en-US" altLang="zh-CN" sz="1600" b="1" dirty="0">
                <a:solidFill>
                  <a:schemeClr val="bg1">
                    <a:lumMod val="50000"/>
                  </a:schemeClr>
                </a:solidFill>
                <a:latin typeface="思源黑体 CN Heavy"/>
                <a:ea typeface="思源黑体 CN Medium" panose="020B0600000000000000"/>
                <a:cs typeface="Times New Roman" panose="02020603050405020304" pitchFamily="18" charset="0"/>
              </a:rPr>
              <a:t>IPC</a:t>
            </a:r>
          </a:p>
          <a:p>
            <a:pPr algn="just"/>
            <a:endParaRPr lang="en-US" altLang="zh-CN" sz="1200" b="1" dirty="0">
              <a:latin typeface="思源黑体 CN Heavy"/>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ea typeface="思源黑体 CN Medium" panose="020B0600000000000000"/>
                <a:cs typeface="Times New Roman" panose="02020603050405020304" pitchFamily="18" charset="0"/>
              </a:rPr>
              <a:t>实现</a:t>
            </a:r>
            <a:r>
              <a:rPr lang="en-US" altLang="zh-CN" sz="1200" b="1" dirty="0">
                <a:latin typeface="Times New Roman" panose="02020603050405020304" pitchFamily="18" charset="0"/>
                <a:ea typeface="思源黑体 CN Medium" panose="020B0600000000000000"/>
                <a:cs typeface="Times New Roman" panose="02020603050405020304" pitchFamily="18" charset="0"/>
              </a:rPr>
              <a:t>MIPS32</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指令集中的</a:t>
            </a:r>
            <a:r>
              <a:rPr lang="en-US" altLang="zh-CN" sz="1200" b="1" dirty="0">
                <a:latin typeface="Times New Roman" panose="02020603050405020304" pitchFamily="18" charset="0"/>
                <a:ea typeface="思源黑体 CN Medium" panose="020B0600000000000000"/>
                <a:cs typeface="Times New Roman" panose="02020603050405020304" pitchFamily="18" charset="0"/>
              </a:rPr>
              <a:t>66</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条指令</a:t>
            </a: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ea typeface="思源黑体 CN Medium" panose="020B0600000000000000"/>
                <a:cs typeface="Times New Roman" panose="02020603050405020304" pitchFamily="18" charset="0"/>
              </a:rPr>
              <a:t>根据功能分为</a:t>
            </a:r>
            <a:r>
              <a:rPr lang="zh-CN" altLang="en-US" sz="1200" b="1" dirty="0">
                <a:solidFill>
                  <a:srgbClr val="C00000"/>
                </a:solidFill>
                <a:latin typeface="Times New Roman" panose="02020603050405020304" pitchFamily="18" charset="0"/>
                <a:ea typeface="思源黑体 CN Medium" panose="020B0600000000000000"/>
                <a:cs typeface="Times New Roman" panose="02020603050405020304" pitchFamily="18" charset="0"/>
              </a:rPr>
              <a:t>六个流水段</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：取指、译码、执行、访存请求、访存、写回</a:t>
            </a: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p:txBody>
      </p:sp>
      <p:sp>
        <p:nvSpPr>
          <p:cNvPr id="52" name="Pentagon 6_1">
            <a:extLst>
              <a:ext uri="{FF2B5EF4-FFF2-40B4-BE49-F238E27FC236}">
                <a16:creationId xmlns:a16="http://schemas.microsoft.com/office/drawing/2014/main" id="{AF00C5AC-1046-411F-939E-89D5936C785B}"/>
              </a:ext>
            </a:extLst>
          </p:cNvPr>
          <p:cNvSpPr/>
          <p:nvPr/>
        </p:nvSpPr>
        <p:spPr>
          <a:xfrm>
            <a:off x="-1" y="531656"/>
            <a:ext cx="1926771"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8699EC9A-81A9-4AD6-9962-57AA5A2F4CD8}"/>
              </a:ext>
            </a:extLst>
          </p:cNvPr>
          <p:cNvSpPr txBox="1"/>
          <p:nvPr/>
        </p:nvSpPr>
        <p:spPr>
          <a:xfrm>
            <a:off x="42821" y="642567"/>
            <a:ext cx="1595479" cy="479825"/>
          </a:xfrm>
          <a:prstGeom prst="rect">
            <a:avLst/>
          </a:prstGeom>
          <a:noFill/>
        </p:spPr>
        <p:txBody>
          <a:bodyPr wrap="square" rtlCol="0">
            <a:spAutoFit/>
          </a:bodyPr>
          <a:lstStyle/>
          <a:p>
            <a:pPr algn="dist"/>
            <a:r>
              <a:rPr lang="en-US" altLang="zh-CN" sz="2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CPU</a:t>
            </a:r>
            <a:r>
              <a:rPr lang="zh-CN" altLang="en-US" sz="2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设计</a:t>
            </a:r>
          </a:p>
        </p:txBody>
      </p:sp>
      <p:sp>
        <p:nvSpPr>
          <p:cNvPr id="2" name="矩形 1">
            <a:extLst>
              <a:ext uri="{FF2B5EF4-FFF2-40B4-BE49-F238E27FC236}">
                <a16:creationId xmlns:a16="http://schemas.microsoft.com/office/drawing/2014/main" id="{C4F9B62D-7160-E77B-B44B-3098A87763E5}"/>
              </a:ext>
            </a:extLst>
          </p:cNvPr>
          <p:cNvSpPr/>
          <p:nvPr/>
        </p:nvSpPr>
        <p:spPr>
          <a:xfrm>
            <a:off x="9559636" y="2220164"/>
            <a:ext cx="2559784" cy="44187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Pentagon 6_1">
            <a:extLst>
              <a:ext uri="{FF2B5EF4-FFF2-40B4-BE49-F238E27FC236}">
                <a16:creationId xmlns:a16="http://schemas.microsoft.com/office/drawing/2014/main" id="{FEEB8E3D-EFFE-0F38-B6A6-7ACC7F733E94}"/>
              </a:ext>
            </a:extLst>
          </p:cNvPr>
          <p:cNvSpPr/>
          <p:nvPr/>
        </p:nvSpPr>
        <p:spPr>
          <a:xfrm>
            <a:off x="-1" y="531656"/>
            <a:ext cx="1926771"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974D7EDD-7B27-889F-6FF5-1C3E97ABD662}"/>
              </a:ext>
            </a:extLst>
          </p:cNvPr>
          <p:cNvSpPr txBox="1"/>
          <p:nvPr/>
        </p:nvSpPr>
        <p:spPr>
          <a:xfrm>
            <a:off x="42820" y="713203"/>
            <a:ext cx="1595479" cy="338554"/>
          </a:xfrm>
          <a:prstGeom prst="rect">
            <a:avLst/>
          </a:prstGeom>
          <a:noFill/>
        </p:spPr>
        <p:txBody>
          <a:bodyPr wrap="square" rtlCol="0">
            <a:spAutoFit/>
          </a:bodyPr>
          <a:lstStyle/>
          <a:p>
            <a:pPr algn="dist"/>
            <a:r>
              <a:rPr lang="zh-CN" altLang="en-US"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高性能</a:t>
            </a:r>
            <a:r>
              <a:rPr lang="en-US" altLang="zh-CN"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CPU</a:t>
            </a:r>
            <a:r>
              <a:rPr lang="zh-CN" altLang="en-US"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设计</a:t>
            </a:r>
          </a:p>
        </p:txBody>
      </p:sp>
    </p:spTree>
    <p:extLst>
      <p:ext uri="{BB962C8B-B14F-4D97-AF65-F5344CB8AC3E}">
        <p14:creationId xmlns:p14="http://schemas.microsoft.com/office/powerpoint/2010/main" val="4155243663"/>
      </p:ext>
    </p:extLst>
  </p:cSld>
  <p:clrMapOvr>
    <a:masterClrMapping/>
  </p:clrMapOvr>
  <mc:AlternateContent xmlns:mc="http://schemas.openxmlformats.org/markup-compatibility/2006" xmlns:p14="http://schemas.microsoft.com/office/powerpoint/2010/main">
    <mc:Choice Requires="p14">
      <p:transition p14:dur="10" advTm="875"/>
    </mc:Choice>
    <mc:Fallback xmlns="">
      <p:transition advTm="875"/>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EFE7D6F-EC5F-455D-9B68-8BA5BF90E3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9135" y="2439238"/>
            <a:ext cx="8380287" cy="4199688"/>
          </a:xfrm>
          <a:prstGeom prst="rect">
            <a:avLst/>
          </a:prstGeom>
        </p:spPr>
      </p:pic>
      <p:sp>
        <p:nvSpPr>
          <p:cNvPr id="3" name="文本框 2">
            <a:extLst>
              <a:ext uri="{FF2B5EF4-FFF2-40B4-BE49-F238E27FC236}">
                <a16:creationId xmlns:a16="http://schemas.microsoft.com/office/drawing/2014/main" id="{4CF0D450-DA83-4655-BABE-7A2A6D787CF6}"/>
              </a:ext>
            </a:extLst>
          </p:cNvPr>
          <p:cNvSpPr txBox="1"/>
          <p:nvPr/>
        </p:nvSpPr>
        <p:spPr>
          <a:xfrm>
            <a:off x="840560" y="1531296"/>
            <a:ext cx="3855265" cy="1446550"/>
          </a:xfrm>
          <a:prstGeom prst="rect">
            <a:avLst/>
          </a:prstGeom>
          <a:noFill/>
        </p:spPr>
        <p:txBody>
          <a:bodyPr wrap="square" rtlCol="0">
            <a:spAutoFit/>
          </a:bodyPr>
          <a:lstStyle/>
          <a:p>
            <a:pPr algn="just"/>
            <a:r>
              <a:rPr lang="zh-CN" altLang="en-US" sz="1600" b="1" dirty="0">
                <a:solidFill>
                  <a:schemeClr val="bg1">
                    <a:lumMod val="50000"/>
                  </a:schemeClr>
                </a:solidFill>
                <a:latin typeface="思源黑体 CN Heavy"/>
                <a:ea typeface="思源黑体 CN Medium" panose="020B0600000000000000"/>
                <a:cs typeface="Times New Roman" panose="02020603050405020304" pitchFamily="18" charset="0"/>
              </a:rPr>
              <a:t>顺序双发射六级流水线：提升主频与</a:t>
            </a:r>
            <a:r>
              <a:rPr lang="en-US" altLang="zh-CN" sz="1600" b="1" dirty="0">
                <a:solidFill>
                  <a:schemeClr val="bg1">
                    <a:lumMod val="50000"/>
                  </a:schemeClr>
                </a:solidFill>
                <a:latin typeface="思源黑体 CN Heavy"/>
                <a:ea typeface="思源黑体 CN Medium" panose="020B0600000000000000"/>
                <a:cs typeface="Times New Roman" panose="02020603050405020304" pitchFamily="18" charset="0"/>
              </a:rPr>
              <a:t>IPC</a:t>
            </a:r>
          </a:p>
          <a:p>
            <a:pPr algn="just"/>
            <a:endParaRPr lang="en-US" altLang="zh-CN" sz="1200" b="1" dirty="0">
              <a:latin typeface="思源黑体 CN Heavy"/>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ea typeface="思源黑体 CN Medium" panose="020B0600000000000000"/>
                <a:cs typeface="Times New Roman" panose="02020603050405020304" pitchFamily="18" charset="0"/>
              </a:rPr>
              <a:t>实现</a:t>
            </a:r>
            <a:r>
              <a:rPr lang="en-US" altLang="zh-CN" sz="1200" b="1" dirty="0">
                <a:latin typeface="Times New Roman" panose="02020603050405020304" pitchFamily="18" charset="0"/>
                <a:ea typeface="思源黑体 CN Medium" panose="020B0600000000000000"/>
                <a:cs typeface="Times New Roman" panose="02020603050405020304" pitchFamily="18" charset="0"/>
              </a:rPr>
              <a:t>MIPS32</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指令集中的</a:t>
            </a:r>
            <a:r>
              <a:rPr lang="en-US" altLang="zh-CN" sz="1200" b="1" dirty="0">
                <a:latin typeface="Times New Roman" panose="02020603050405020304" pitchFamily="18" charset="0"/>
                <a:ea typeface="思源黑体 CN Medium" panose="020B0600000000000000"/>
                <a:cs typeface="Times New Roman" panose="02020603050405020304" pitchFamily="18" charset="0"/>
              </a:rPr>
              <a:t>66</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条指令</a:t>
            </a: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ea typeface="思源黑体 CN Medium" panose="020B0600000000000000"/>
                <a:cs typeface="Times New Roman" panose="02020603050405020304" pitchFamily="18" charset="0"/>
              </a:rPr>
              <a:t>根据功能分为</a:t>
            </a:r>
            <a:r>
              <a:rPr lang="zh-CN" altLang="en-US" sz="1200" b="1" dirty="0">
                <a:solidFill>
                  <a:srgbClr val="C00000"/>
                </a:solidFill>
                <a:latin typeface="Times New Roman" panose="02020603050405020304" pitchFamily="18" charset="0"/>
                <a:ea typeface="思源黑体 CN Medium" panose="020B0600000000000000"/>
                <a:cs typeface="Times New Roman" panose="02020603050405020304" pitchFamily="18" charset="0"/>
              </a:rPr>
              <a:t>六个流水段</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：取指、译码、执行、访存请求、访存、写回</a:t>
            </a: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p:txBody>
      </p:sp>
      <p:sp>
        <p:nvSpPr>
          <p:cNvPr id="52" name="Pentagon 6_1">
            <a:extLst>
              <a:ext uri="{FF2B5EF4-FFF2-40B4-BE49-F238E27FC236}">
                <a16:creationId xmlns:a16="http://schemas.microsoft.com/office/drawing/2014/main" id="{AF00C5AC-1046-411F-939E-89D5936C785B}"/>
              </a:ext>
            </a:extLst>
          </p:cNvPr>
          <p:cNvSpPr/>
          <p:nvPr/>
        </p:nvSpPr>
        <p:spPr>
          <a:xfrm>
            <a:off x="-1" y="531656"/>
            <a:ext cx="1926771"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8699EC9A-81A9-4AD6-9962-57AA5A2F4CD8}"/>
              </a:ext>
            </a:extLst>
          </p:cNvPr>
          <p:cNvSpPr txBox="1"/>
          <p:nvPr/>
        </p:nvSpPr>
        <p:spPr>
          <a:xfrm>
            <a:off x="42821" y="642567"/>
            <a:ext cx="1595479" cy="479825"/>
          </a:xfrm>
          <a:prstGeom prst="rect">
            <a:avLst/>
          </a:prstGeom>
          <a:noFill/>
        </p:spPr>
        <p:txBody>
          <a:bodyPr wrap="square" rtlCol="0">
            <a:spAutoFit/>
          </a:bodyPr>
          <a:lstStyle/>
          <a:p>
            <a:pPr algn="dist"/>
            <a:r>
              <a:rPr lang="en-US" altLang="zh-CN" sz="2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CPU</a:t>
            </a:r>
            <a:r>
              <a:rPr lang="zh-CN" altLang="en-US" sz="2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设计</a:t>
            </a:r>
          </a:p>
        </p:txBody>
      </p:sp>
      <p:sp>
        <p:nvSpPr>
          <p:cNvPr id="2" name="矩形 1">
            <a:extLst>
              <a:ext uri="{FF2B5EF4-FFF2-40B4-BE49-F238E27FC236}">
                <a16:creationId xmlns:a16="http://schemas.microsoft.com/office/drawing/2014/main" id="{C4F9B62D-7160-E77B-B44B-3098A87763E5}"/>
              </a:ext>
            </a:extLst>
          </p:cNvPr>
          <p:cNvSpPr/>
          <p:nvPr/>
        </p:nvSpPr>
        <p:spPr>
          <a:xfrm>
            <a:off x="10991272" y="2220164"/>
            <a:ext cx="1128147" cy="44187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Pentagon 6_1">
            <a:extLst>
              <a:ext uri="{FF2B5EF4-FFF2-40B4-BE49-F238E27FC236}">
                <a16:creationId xmlns:a16="http://schemas.microsoft.com/office/drawing/2014/main" id="{0144C243-24D5-336A-0948-D1A857BCDB01}"/>
              </a:ext>
            </a:extLst>
          </p:cNvPr>
          <p:cNvSpPr/>
          <p:nvPr/>
        </p:nvSpPr>
        <p:spPr>
          <a:xfrm>
            <a:off x="-1" y="531656"/>
            <a:ext cx="1926771"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6FC89B1F-2266-09A2-F2B9-718902DB81E6}"/>
              </a:ext>
            </a:extLst>
          </p:cNvPr>
          <p:cNvSpPr txBox="1"/>
          <p:nvPr/>
        </p:nvSpPr>
        <p:spPr>
          <a:xfrm>
            <a:off x="42820" y="713203"/>
            <a:ext cx="1595479" cy="338554"/>
          </a:xfrm>
          <a:prstGeom prst="rect">
            <a:avLst/>
          </a:prstGeom>
          <a:noFill/>
        </p:spPr>
        <p:txBody>
          <a:bodyPr wrap="square" rtlCol="0">
            <a:spAutoFit/>
          </a:bodyPr>
          <a:lstStyle/>
          <a:p>
            <a:pPr algn="dist"/>
            <a:r>
              <a:rPr lang="zh-CN" altLang="en-US"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高性能</a:t>
            </a:r>
            <a:r>
              <a:rPr lang="en-US" altLang="zh-CN"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CPU</a:t>
            </a:r>
            <a:r>
              <a:rPr lang="zh-CN" altLang="en-US"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设计</a:t>
            </a:r>
          </a:p>
        </p:txBody>
      </p:sp>
    </p:spTree>
    <p:extLst>
      <p:ext uri="{BB962C8B-B14F-4D97-AF65-F5344CB8AC3E}">
        <p14:creationId xmlns:p14="http://schemas.microsoft.com/office/powerpoint/2010/main" val="1097451745"/>
      </p:ext>
    </p:extLst>
  </p:cSld>
  <p:clrMapOvr>
    <a:masterClrMapping/>
  </p:clrMapOvr>
  <mc:AlternateContent xmlns:mc="http://schemas.openxmlformats.org/markup-compatibility/2006" xmlns:p14="http://schemas.microsoft.com/office/powerpoint/2010/main">
    <mc:Choice Requires="p14">
      <p:transition p14:dur="10" advTm="1840"/>
    </mc:Choice>
    <mc:Fallback xmlns="">
      <p:transition advTm="184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EFE7D6F-EC5F-455D-9B68-8BA5BF90E3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9135" y="2439238"/>
            <a:ext cx="8380287" cy="4199688"/>
          </a:xfrm>
          <a:prstGeom prst="rect">
            <a:avLst/>
          </a:prstGeom>
        </p:spPr>
      </p:pic>
      <p:sp>
        <p:nvSpPr>
          <p:cNvPr id="3" name="文本框 2">
            <a:extLst>
              <a:ext uri="{FF2B5EF4-FFF2-40B4-BE49-F238E27FC236}">
                <a16:creationId xmlns:a16="http://schemas.microsoft.com/office/drawing/2014/main" id="{4CF0D450-DA83-4655-BABE-7A2A6D787CF6}"/>
              </a:ext>
            </a:extLst>
          </p:cNvPr>
          <p:cNvSpPr txBox="1"/>
          <p:nvPr/>
        </p:nvSpPr>
        <p:spPr>
          <a:xfrm>
            <a:off x="840560" y="1531296"/>
            <a:ext cx="3855265" cy="1446550"/>
          </a:xfrm>
          <a:prstGeom prst="rect">
            <a:avLst/>
          </a:prstGeom>
          <a:noFill/>
        </p:spPr>
        <p:txBody>
          <a:bodyPr wrap="square" rtlCol="0">
            <a:spAutoFit/>
          </a:bodyPr>
          <a:lstStyle/>
          <a:p>
            <a:pPr algn="just"/>
            <a:r>
              <a:rPr lang="zh-CN" altLang="en-US" sz="1600" b="1" dirty="0">
                <a:solidFill>
                  <a:schemeClr val="bg1">
                    <a:lumMod val="50000"/>
                  </a:schemeClr>
                </a:solidFill>
                <a:latin typeface="思源黑体 CN Heavy"/>
                <a:ea typeface="思源黑体 CN Medium" panose="020B0600000000000000"/>
                <a:cs typeface="Times New Roman" panose="02020603050405020304" pitchFamily="18" charset="0"/>
              </a:rPr>
              <a:t>顺序双发射六级流水线：提升主频与</a:t>
            </a:r>
            <a:r>
              <a:rPr lang="en-US" altLang="zh-CN" sz="1600" b="1" dirty="0">
                <a:solidFill>
                  <a:schemeClr val="bg1">
                    <a:lumMod val="50000"/>
                  </a:schemeClr>
                </a:solidFill>
                <a:latin typeface="思源黑体 CN Heavy"/>
                <a:ea typeface="思源黑体 CN Medium" panose="020B0600000000000000"/>
                <a:cs typeface="Times New Roman" panose="02020603050405020304" pitchFamily="18" charset="0"/>
              </a:rPr>
              <a:t>IPC</a:t>
            </a:r>
          </a:p>
          <a:p>
            <a:pPr algn="just"/>
            <a:endParaRPr lang="en-US" altLang="zh-CN" sz="1200" b="1" dirty="0">
              <a:latin typeface="思源黑体 CN Heavy"/>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ea typeface="思源黑体 CN Medium" panose="020B0600000000000000"/>
                <a:cs typeface="Times New Roman" panose="02020603050405020304" pitchFamily="18" charset="0"/>
              </a:rPr>
              <a:t>实现</a:t>
            </a:r>
            <a:r>
              <a:rPr lang="en-US" altLang="zh-CN" sz="1200" b="1" dirty="0">
                <a:latin typeface="Times New Roman" panose="02020603050405020304" pitchFamily="18" charset="0"/>
                <a:ea typeface="思源黑体 CN Medium" panose="020B0600000000000000"/>
                <a:cs typeface="Times New Roman" panose="02020603050405020304" pitchFamily="18" charset="0"/>
              </a:rPr>
              <a:t>MIPS32</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指令集中的</a:t>
            </a:r>
            <a:r>
              <a:rPr lang="en-US" altLang="zh-CN" sz="1200" b="1" dirty="0">
                <a:latin typeface="Times New Roman" panose="02020603050405020304" pitchFamily="18" charset="0"/>
                <a:ea typeface="思源黑体 CN Medium" panose="020B0600000000000000"/>
                <a:cs typeface="Times New Roman" panose="02020603050405020304" pitchFamily="18" charset="0"/>
              </a:rPr>
              <a:t>66</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条指令</a:t>
            </a: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ea typeface="思源黑体 CN Medium" panose="020B0600000000000000"/>
                <a:cs typeface="Times New Roman" panose="02020603050405020304" pitchFamily="18" charset="0"/>
              </a:rPr>
              <a:t>根据功能分为</a:t>
            </a:r>
            <a:r>
              <a:rPr lang="zh-CN" altLang="en-US" sz="1200" b="1" dirty="0">
                <a:solidFill>
                  <a:srgbClr val="C00000"/>
                </a:solidFill>
                <a:latin typeface="Times New Roman" panose="02020603050405020304" pitchFamily="18" charset="0"/>
                <a:ea typeface="思源黑体 CN Medium" panose="020B0600000000000000"/>
                <a:cs typeface="Times New Roman" panose="02020603050405020304" pitchFamily="18" charset="0"/>
              </a:rPr>
              <a:t>六个流水段</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：取指、译码、执行、访存请求、访存、写回</a:t>
            </a: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p:txBody>
      </p:sp>
      <p:sp>
        <p:nvSpPr>
          <p:cNvPr id="52" name="Pentagon 6_1">
            <a:extLst>
              <a:ext uri="{FF2B5EF4-FFF2-40B4-BE49-F238E27FC236}">
                <a16:creationId xmlns:a16="http://schemas.microsoft.com/office/drawing/2014/main" id="{AF00C5AC-1046-411F-939E-89D5936C785B}"/>
              </a:ext>
            </a:extLst>
          </p:cNvPr>
          <p:cNvSpPr/>
          <p:nvPr/>
        </p:nvSpPr>
        <p:spPr>
          <a:xfrm>
            <a:off x="-1" y="531656"/>
            <a:ext cx="1926771"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8699EC9A-81A9-4AD6-9962-57AA5A2F4CD8}"/>
              </a:ext>
            </a:extLst>
          </p:cNvPr>
          <p:cNvSpPr txBox="1"/>
          <p:nvPr/>
        </p:nvSpPr>
        <p:spPr>
          <a:xfrm>
            <a:off x="42821" y="642567"/>
            <a:ext cx="1595479" cy="479825"/>
          </a:xfrm>
          <a:prstGeom prst="rect">
            <a:avLst/>
          </a:prstGeom>
          <a:noFill/>
        </p:spPr>
        <p:txBody>
          <a:bodyPr wrap="square" rtlCol="0">
            <a:spAutoFit/>
          </a:bodyPr>
          <a:lstStyle/>
          <a:p>
            <a:pPr algn="dist"/>
            <a:r>
              <a:rPr lang="en-US" altLang="zh-CN" sz="2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CPU</a:t>
            </a:r>
            <a:r>
              <a:rPr lang="zh-CN" altLang="en-US" sz="2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设计</a:t>
            </a:r>
          </a:p>
        </p:txBody>
      </p:sp>
      <p:sp>
        <p:nvSpPr>
          <p:cNvPr id="2" name="Pentagon 6_1">
            <a:extLst>
              <a:ext uri="{FF2B5EF4-FFF2-40B4-BE49-F238E27FC236}">
                <a16:creationId xmlns:a16="http://schemas.microsoft.com/office/drawing/2014/main" id="{0124F381-9D7F-EAB3-547A-4F8458E4D5DE}"/>
              </a:ext>
            </a:extLst>
          </p:cNvPr>
          <p:cNvSpPr/>
          <p:nvPr/>
        </p:nvSpPr>
        <p:spPr>
          <a:xfrm>
            <a:off x="-1" y="531656"/>
            <a:ext cx="1926771"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2CF7489D-94FE-2DC3-3A1D-60E2B28A3EE9}"/>
              </a:ext>
            </a:extLst>
          </p:cNvPr>
          <p:cNvSpPr txBox="1"/>
          <p:nvPr/>
        </p:nvSpPr>
        <p:spPr>
          <a:xfrm>
            <a:off x="42820" y="713203"/>
            <a:ext cx="1595479" cy="338554"/>
          </a:xfrm>
          <a:prstGeom prst="rect">
            <a:avLst/>
          </a:prstGeom>
          <a:noFill/>
        </p:spPr>
        <p:txBody>
          <a:bodyPr wrap="square" rtlCol="0">
            <a:spAutoFit/>
          </a:bodyPr>
          <a:lstStyle/>
          <a:p>
            <a:pPr algn="dist"/>
            <a:r>
              <a:rPr lang="zh-CN" altLang="en-US"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高性能</a:t>
            </a:r>
            <a:r>
              <a:rPr lang="en-US" altLang="zh-CN"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CPU</a:t>
            </a:r>
            <a:r>
              <a:rPr lang="zh-CN" altLang="en-US"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设计</a:t>
            </a:r>
          </a:p>
        </p:txBody>
      </p:sp>
    </p:spTree>
    <p:extLst>
      <p:ext uri="{BB962C8B-B14F-4D97-AF65-F5344CB8AC3E}">
        <p14:creationId xmlns:p14="http://schemas.microsoft.com/office/powerpoint/2010/main" val="849684981"/>
      </p:ext>
    </p:extLst>
  </p:cSld>
  <p:clrMapOvr>
    <a:masterClrMapping/>
  </p:clrMapOvr>
  <mc:AlternateContent xmlns:mc="http://schemas.openxmlformats.org/markup-compatibility/2006" xmlns:p14="http://schemas.microsoft.com/office/powerpoint/2010/main">
    <mc:Choice Requires="p14">
      <p:transition p14:dur="10" advTm="1971"/>
    </mc:Choice>
    <mc:Fallback xmlns="">
      <p:transition advTm="1971"/>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EFE7D6F-EC5F-455D-9B68-8BA5BF90E3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9135" y="2439238"/>
            <a:ext cx="8380287" cy="4199688"/>
          </a:xfrm>
          <a:prstGeom prst="rect">
            <a:avLst/>
          </a:prstGeom>
        </p:spPr>
      </p:pic>
      <p:sp>
        <p:nvSpPr>
          <p:cNvPr id="3" name="文本框 2">
            <a:extLst>
              <a:ext uri="{FF2B5EF4-FFF2-40B4-BE49-F238E27FC236}">
                <a16:creationId xmlns:a16="http://schemas.microsoft.com/office/drawing/2014/main" id="{4CF0D450-DA83-4655-BABE-7A2A6D787CF6}"/>
              </a:ext>
            </a:extLst>
          </p:cNvPr>
          <p:cNvSpPr txBox="1"/>
          <p:nvPr/>
        </p:nvSpPr>
        <p:spPr>
          <a:xfrm>
            <a:off x="840560" y="1531296"/>
            <a:ext cx="3855265" cy="1631216"/>
          </a:xfrm>
          <a:prstGeom prst="rect">
            <a:avLst/>
          </a:prstGeom>
          <a:noFill/>
        </p:spPr>
        <p:txBody>
          <a:bodyPr wrap="square" rtlCol="0">
            <a:spAutoFit/>
          </a:bodyPr>
          <a:lstStyle/>
          <a:p>
            <a:pPr algn="just"/>
            <a:r>
              <a:rPr lang="zh-CN" altLang="en-US" sz="1600" b="1" dirty="0">
                <a:solidFill>
                  <a:schemeClr val="bg1">
                    <a:lumMod val="50000"/>
                  </a:schemeClr>
                </a:solidFill>
                <a:latin typeface="思源黑体 CN Heavy"/>
                <a:ea typeface="思源黑体 CN Medium" panose="020B0600000000000000"/>
                <a:cs typeface="Times New Roman" panose="02020603050405020304" pitchFamily="18" charset="0"/>
              </a:rPr>
              <a:t>顺序双发射六级流水线：提升主频与</a:t>
            </a:r>
            <a:r>
              <a:rPr lang="en-US" altLang="zh-CN" sz="1600" b="1" dirty="0">
                <a:solidFill>
                  <a:schemeClr val="bg1">
                    <a:lumMod val="50000"/>
                  </a:schemeClr>
                </a:solidFill>
                <a:latin typeface="思源黑体 CN Heavy"/>
                <a:ea typeface="思源黑体 CN Medium" panose="020B0600000000000000"/>
                <a:cs typeface="Times New Roman" panose="02020603050405020304" pitchFamily="18" charset="0"/>
              </a:rPr>
              <a:t>IPC</a:t>
            </a:r>
          </a:p>
          <a:p>
            <a:pPr algn="just"/>
            <a:endParaRPr lang="en-US" altLang="zh-CN" sz="1200" b="1" dirty="0">
              <a:latin typeface="思源黑体 CN Heavy"/>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ea typeface="思源黑体 CN Medium" panose="020B0600000000000000"/>
                <a:cs typeface="Times New Roman" panose="02020603050405020304" pitchFamily="18" charset="0"/>
              </a:rPr>
              <a:t>实现</a:t>
            </a:r>
            <a:r>
              <a:rPr lang="en-US" altLang="zh-CN" sz="1200" b="1" dirty="0">
                <a:latin typeface="Times New Roman" panose="02020603050405020304" pitchFamily="18" charset="0"/>
                <a:ea typeface="思源黑体 CN Medium" panose="020B0600000000000000"/>
                <a:cs typeface="Times New Roman" panose="02020603050405020304" pitchFamily="18" charset="0"/>
              </a:rPr>
              <a:t>MIPS32</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指令集中的</a:t>
            </a:r>
            <a:r>
              <a:rPr lang="en-US" altLang="zh-CN" sz="1200" b="1" dirty="0">
                <a:latin typeface="Times New Roman" panose="02020603050405020304" pitchFamily="18" charset="0"/>
                <a:ea typeface="思源黑体 CN Medium" panose="020B0600000000000000"/>
                <a:cs typeface="Times New Roman" panose="02020603050405020304" pitchFamily="18" charset="0"/>
              </a:rPr>
              <a:t>66</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条指令</a:t>
            </a: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ea typeface="思源黑体 CN Medium" panose="020B0600000000000000"/>
                <a:cs typeface="Times New Roman" panose="02020603050405020304" pitchFamily="18" charset="0"/>
              </a:rPr>
              <a:t>根据功能分为</a:t>
            </a:r>
            <a:r>
              <a:rPr lang="zh-CN" altLang="en-US" sz="1200" b="1" dirty="0">
                <a:solidFill>
                  <a:srgbClr val="C00000"/>
                </a:solidFill>
                <a:latin typeface="Times New Roman" panose="02020603050405020304" pitchFamily="18" charset="0"/>
                <a:ea typeface="思源黑体 CN Medium" panose="020B0600000000000000"/>
                <a:cs typeface="Times New Roman" panose="02020603050405020304" pitchFamily="18" charset="0"/>
              </a:rPr>
              <a:t>六个流水段</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：取指、译码、执行、访存请求、访存、写回</a:t>
            </a: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ea typeface="思源黑体 CN Medium" panose="020B0600000000000000"/>
                <a:cs typeface="Times New Roman" panose="02020603050405020304" pitchFamily="18" charset="0"/>
              </a:rPr>
              <a:t>实现</a:t>
            </a:r>
            <a:r>
              <a:rPr lang="en-US" altLang="zh-CN" sz="1200" b="1" dirty="0">
                <a:latin typeface="Times New Roman" panose="02020603050405020304" pitchFamily="18" charset="0"/>
                <a:ea typeface="思源黑体 CN Medium" panose="020B0600000000000000"/>
                <a:cs typeface="Times New Roman" panose="02020603050405020304" pitchFamily="18" charset="0"/>
              </a:rPr>
              <a:t>CP0</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模块及</a:t>
            </a:r>
            <a:r>
              <a:rPr lang="en-US" altLang="zh-CN" sz="1200" b="1" dirty="0">
                <a:latin typeface="Times New Roman" panose="02020603050405020304" pitchFamily="18" charset="0"/>
                <a:ea typeface="思源黑体 CN Medium" panose="020B0600000000000000"/>
                <a:cs typeface="Times New Roman" panose="02020603050405020304" pitchFamily="18" charset="0"/>
              </a:rPr>
              <a:t>12</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个相关寄存器，处理例外和异常</a:t>
            </a: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p:txBody>
      </p:sp>
      <p:sp>
        <p:nvSpPr>
          <p:cNvPr id="52" name="Pentagon 6_1">
            <a:extLst>
              <a:ext uri="{FF2B5EF4-FFF2-40B4-BE49-F238E27FC236}">
                <a16:creationId xmlns:a16="http://schemas.microsoft.com/office/drawing/2014/main" id="{AF00C5AC-1046-411F-939E-89D5936C785B}"/>
              </a:ext>
            </a:extLst>
          </p:cNvPr>
          <p:cNvSpPr/>
          <p:nvPr/>
        </p:nvSpPr>
        <p:spPr>
          <a:xfrm>
            <a:off x="-1" y="531656"/>
            <a:ext cx="1926771"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8699EC9A-81A9-4AD6-9962-57AA5A2F4CD8}"/>
              </a:ext>
            </a:extLst>
          </p:cNvPr>
          <p:cNvSpPr txBox="1"/>
          <p:nvPr/>
        </p:nvSpPr>
        <p:spPr>
          <a:xfrm>
            <a:off x="42821" y="642567"/>
            <a:ext cx="1595479" cy="479825"/>
          </a:xfrm>
          <a:prstGeom prst="rect">
            <a:avLst/>
          </a:prstGeom>
          <a:noFill/>
        </p:spPr>
        <p:txBody>
          <a:bodyPr wrap="square" rtlCol="0">
            <a:spAutoFit/>
          </a:bodyPr>
          <a:lstStyle/>
          <a:p>
            <a:pPr algn="dist"/>
            <a:r>
              <a:rPr lang="en-US" altLang="zh-CN" sz="2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CPU</a:t>
            </a:r>
            <a:r>
              <a:rPr lang="zh-CN" altLang="en-US" sz="2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设计</a:t>
            </a:r>
          </a:p>
        </p:txBody>
      </p:sp>
      <p:sp>
        <p:nvSpPr>
          <p:cNvPr id="2" name="矩形 1">
            <a:extLst>
              <a:ext uri="{FF2B5EF4-FFF2-40B4-BE49-F238E27FC236}">
                <a16:creationId xmlns:a16="http://schemas.microsoft.com/office/drawing/2014/main" id="{D6099BB5-BFCB-01FC-AF10-7F22313ADCCB}"/>
              </a:ext>
            </a:extLst>
          </p:cNvPr>
          <p:cNvSpPr/>
          <p:nvPr/>
        </p:nvSpPr>
        <p:spPr>
          <a:xfrm>
            <a:off x="9559636" y="5375561"/>
            <a:ext cx="2336800" cy="10437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Pentagon 6_1">
            <a:extLst>
              <a:ext uri="{FF2B5EF4-FFF2-40B4-BE49-F238E27FC236}">
                <a16:creationId xmlns:a16="http://schemas.microsoft.com/office/drawing/2014/main" id="{4C1E91E4-D586-F11E-4242-4D925445E913}"/>
              </a:ext>
            </a:extLst>
          </p:cNvPr>
          <p:cNvSpPr/>
          <p:nvPr/>
        </p:nvSpPr>
        <p:spPr>
          <a:xfrm>
            <a:off x="-1" y="531656"/>
            <a:ext cx="1926771"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BF61E6BD-0713-BD2D-9854-D22C987189FB}"/>
              </a:ext>
            </a:extLst>
          </p:cNvPr>
          <p:cNvSpPr txBox="1"/>
          <p:nvPr/>
        </p:nvSpPr>
        <p:spPr>
          <a:xfrm>
            <a:off x="42820" y="713203"/>
            <a:ext cx="1595479" cy="338554"/>
          </a:xfrm>
          <a:prstGeom prst="rect">
            <a:avLst/>
          </a:prstGeom>
          <a:noFill/>
        </p:spPr>
        <p:txBody>
          <a:bodyPr wrap="square" rtlCol="0">
            <a:spAutoFit/>
          </a:bodyPr>
          <a:lstStyle/>
          <a:p>
            <a:pPr algn="dist"/>
            <a:r>
              <a:rPr lang="zh-CN" altLang="en-US"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高性能</a:t>
            </a:r>
            <a:r>
              <a:rPr lang="en-US" altLang="zh-CN"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CPU</a:t>
            </a:r>
            <a:r>
              <a:rPr lang="zh-CN" altLang="en-US"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设计</a:t>
            </a:r>
          </a:p>
        </p:txBody>
      </p:sp>
    </p:spTree>
    <p:extLst>
      <p:ext uri="{BB962C8B-B14F-4D97-AF65-F5344CB8AC3E}">
        <p14:creationId xmlns:p14="http://schemas.microsoft.com/office/powerpoint/2010/main" val="849025342"/>
      </p:ext>
    </p:extLst>
  </p:cSld>
  <p:clrMapOvr>
    <a:masterClrMapping/>
  </p:clrMapOvr>
  <mc:AlternateContent xmlns:mc="http://schemas.openxmlformats.org/markup-compatibility/2006" xmlns:p14="http://schemas.microsoft.com/office/powerpoint/2010/main">
    <mc:Choice Requires="p14">
      <p:transition p14:dur="10" advTm="15478"/>
    </mc:Choice>
    <mc:Fallback xmlns="">
      <p:transition advTm="1547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EFE7D6F-EC5F-455D-9B68-8BA5BF90E3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9135" y="2439238"/>
            <a:ext cx="8380287" cy="4199688"/>
          </a:xfrm>
          <a:prstGeom prst="rect">
            <a:avLst/>
          </a:prstGeom>
        </p:spPr>
      </p:pic>
      <p:sp>
        <p:nvSpPr>
          <p:cNvPr id="3" name="文本框 2">
            <a:extLst>
              <a:ext uri="{FF2B5EF4-FFF2-40B4-BE49-F238E27FC236}">
                <a16:creationId xmlns:a16="http://schemas.microsoft.com/office/drawing/2014/main" id="{4CF0D450-DA83-4655-BABE-7A2A6D787CF6}"/>
              </a:ext>
            </a:extLst>
          </p:cNvPr>
          <p:cNvSpPr txBox="1"/>
          <p:nvPr/>
        </p:nvSpPr>
        <p:spPr>
          <a:xfrm>
            <a:off x="840560" y="1531296"/>
            <a:ext cx="3855265" cy="2000548"/>
          </a:xfrm>
          <a:prstGeom prst="rect">
            <a:avLst/>
          </a:prstGeom>
          <a:noFill/>
        </p:spPr>
        <p:txBody>
          <a:bodyPr wrap="square" rtlCol="0">
            <a:spAutoFit/>
          </a:bodyPr>
          <a:lstStyle/>
          <a:p>
            <a:pPr algn="just"/>
            <a:r>
              <a:rPr lang="zh-CN" altLang="en-US" sz="1600" b="1" dirty="0">
                <a:solidFill>
                  <a:schemeClr val="bg1">
                    <a:lumMod val="50000"/>
                  </a:schemeClr>
                </a:solidFill>
                <a:latin typeface="思源黑体 CN Heavy"/>
                <a:ea typeface="思源黑体 CN Medium" panose="020B0600000000000000"/>
                <a:cs typeface="Times New Roman" panose="02020603050405020304" pitchFamily="18" charset="0"/>
              </a:rPr>
              <a:t>顺序双发射六级流水线：提升主频与</a:t>
            </a:r>
            <a:r>
              <a:rPr lang="en-US" altLang="zh-CN" sz="1600" b="1" dirty="0">
                <a:solidFill>
                  <a:schemeClr val="bg1">
                    <a:lumMod val="50000"/>
                  </a:schemeClr>
                </a:solidFill>
                <a:latin typeface="思源黑体 CN Heavy"/>
                <a:ea typeface="思源黑体 CN Medium" panose="020B0600000000000000"/>
                <a:cs typeface="Times New Roman" panose="02020603050405020304" pitchFamily="18" charset="0"/>
              </a:rPr>
              <a:t>IPC</a:t>
            </a:r>
          </a:p>
          <a:p>
            <a:pPr algn="just"/>
            <a:endParaRPr lang="en-US" altLang="zh-CN" sz="1200" b="1" dirty="0">
              <a:latin typeface="思源黑体 CN Heavy"/>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ea typeface="思源黑体 CN Medium" panose="020B0600000000000000"/>
                <a:cs typeface="Times New Roman" panose="02020603050405020304" pitchFamily="18" charset="0"/>
              </a:rPr>
              <a:t>实现</a:t>
            </a:r>
            <a:r>
              <a:rPr lang="en-US" altLang="zh-CN" sz="1200" b="1" dirty="0">
                <a:latin typeface="Times New Roman" panose="02020603050405020304" pitchFamily="18" charset="0"/>
                <a:ea typeface="思源黑体 CN Medium" panose="020B0600000000000000"/>
                <a:cs typeface="Times New Roman" panose="02020603050405020304" pitchFamily="18" charset="0"/>
              </a:rPr>
              <a:t>MIPS32</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指令集中的</a:t>
            </a:r>
            <a:r>
              <a:rPr lang="en-US" altLang="zh-CN" sz="1200" b="1" dirty="0">
                <a:latin typeface="Times New Roman" panose="02020603050405020304" pitchFamily="18" charset="0"/>
                <a:ea typeface="思源黑体 CN Medium" panose="020B0600000000000000"/>
                <a:cs typeface="Times New Roman" panose="02020603050405020304" pitchFamily="18" charset="0"/>
              </a:rPr>
              <a:t>66</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条指令</a:t>
            </a: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ea typeface="思源黑体 CN Medium" panose="020B0600000000000000"/>
                <a:cs typeface="Times New Roman" panose="02020603050405020304" pitchFamily="18" charset="0"/>
              </a:rPr>
              <a:t>根据功能分为</a:t>
            </a:r>
            <a:r>
              <a:rPr lang="zh-CN" altLang="en-US" sz="1200" b="1" dirty="0">
                <a:solidFill>
                  <a:srgbClr val="C00000"/>
                </a:solidFill>
                <a:latin typeface="Times New Roman" panose="02020603050405020304" pitchFamily="18" charset="0"/>
                <a:ea typeface="思源黑体 CN Medium" panose="020B0600000000000000"/>
                <a:cs typeface="Times New Roman" panose="02020603050405020304" pitchFamily="18" charset="0"/>
              </a:rPr>
              <a:t>六个流水段</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：取指、译码、执行、访存请求、访存、写回</a:t>
            </a: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ea typeface="思源黑体 CN Medium" panose="020B0600000000000000"/>
                <a:cs typeface="Times New Roman" panose="02020603050405020304" pitchFamily="18" charset="0"/>
              </a:rPr>
              <a:t>实现</a:t>
            </a:r>
            <a:r>
              <a:rPr lang="en-US" altLang="zh-CN" sz="1200" b="1" dirty="0">
                <a:latin typeface="Times New Roman" panose="02020603050405020304" pitchFamily="18" charset="0"/>
                <a:ea typeface="思源黑体 CN Medium" panose="020B0600000000000000"/>
                <a:cs typeface="Times New Roman" panose="02020603050405020304" pitchFamily="18" charset="0"/>
              </a:rPr>
              <a:t>CP0</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模块及</a:t>
            </a:r>
            <a:r>
              <a:rPr lang="en-US" altLang="zh-CN" sz="1200" b="1" dirty="0">
                <a:latin typeface="Times New Roman" panose="02020603050405020304" pitchFamily="18" charset="0"/>
                <a:ea typeface="思源黑体 CN Medium" panose="020B0600000000000000"/>
                <a:cs typeface="Times New Roman" panose="02020603050405020304" pitchFamily="18" charset="0"/>
              </a:rPr>
              <a:t>12</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个相关寄存器，处理例外和异常</a:t>
            </a: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ea typeface="思源黑体 CN Medium" panose="020B0600000000000000"/>
                <a:cs typeface="Times New Roman" panose="02020603050405020304" pitchFamily="18" charset="0"/>
              </a:rPr>
              <a:t>指令</a:t>
            </a:r>
            <a:r>
              <a:rPr lang="en-US" altLang="zh-CN" sz="1200" b="1" dirty="0">
                <a:latin typeface="Times New Roman" panose="02020603050405020304" pitchFamily="18" charset="0"/>
                <a:ea typeface="思源黑体 CN Medium" panose="020B0600000000000000"/>
                <a:cs typeface="Times New Roman" panose="02020603050405020304" pitchFamily="18" charset="0"/>
              </a:rPr>
              <a:t>FIFO</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缓存、双执行单元等结构适配</a:t>
            </a:r>
            <a:r>
              <a:rPr lang="zh-CN" altLang="en-US" sz="1200" b="1" dirty="0">
                <a:solidFill>
                  <a:srgbClr val="C00000"/>
                </a:solidFill>
                <a:latin typeface="Times New Roman" panose="02020603050405020304" pitchFamily="18" charset="0"/>
                <a:ea typeface="思源黑体 CN Medium" panose="020B0600000000000000"/>
                <a:cs typeface="Times New Roman" panose="02020603050405020304" pitchFamily="18" charset="0"/>
              </a:rPr>
              <a:t>双发射</a:t>
            </a:r>
          </a:p>
        </p:txBody>
      </p:sp>
      <p:sp>
        <p:nvSpPr>
          <p:cNvPr id="52" name="Pentagon 6_1">
            <a:extLst>
              <a:ext uri="{FF2B5EF4-FFF2-40B4-BE49-F238E27FC236}">
                <a16:creationId xmlns:a16="http://schemas.microsoft.com/office/drawing/2014/main" id="{AF00C5AC-1046-411F-939E-89D5936C785B}"/>
              </a:ext>
            </a:extLst>
          </p:cNvPr>
          <p:cNvSpPr/>
          <p:nvPr/>
        </p:nvSpPr>
        <p:spPr>
          <a:xfrm>
            <a:off x="-1" y="531656"/>
            <a:ext cx="1926771"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8699EC9A-81A9-4AD6-9962-57AA5A2F4CD8}"/>
              </a:ext>
            </a:extLst>
          </p:cNvPr>
          <p:cNvSpPr txBox="1"/>
          <p:nvPr/>
        </p:nvSpPr>
        <p:spPr>
          <a:xfrm>
            <a:off x="42821" y="642567"/>
            <a:ext cx="1595479" cy="479825"/>
          </a:xfrm>
          <a:prstGeom prst="rect">
            <a:avLst/>
          </a:prstGeom>
          <a:noFill/>
        </p:spPr>
        <p:txBody>
          <a:bodyPr wrap="square" rtlCol="0">
            <a:spAutoFit/>
          </a:bodyPr>
          <a:lstStyle/>
          <a:p>
            <a:pPr algn="dist"/>
            <a:r>
              <a:rPr lang="en-US" altLang="zh-CN" sz="2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CPU</a:t>
            </a:r>
            <a:r>
              <a:rPr lang="zh-CN" altLang="en-US" sz="2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设计</a:t>
            </a:r>
          </a:p>
        </p:txBody>
      </p:sp>
      <p:sp>
        <p:nvSpPr>
          <p:cNvPr id="2" name="矩形 1">
            <a:extLst>
              <a:ext uri="{FF2B5EF4-FFF2-40B4-BE49-F238E27FC236}">
                <a16:creationId xmlns:a16="http://schemas.microsoft.com/office/drawing/2014/main" id="{A083C681-B4B0-A35F-3B1E-E7548E560ABB}"/>
              </a:ext>
            </a:extLst>
          </p:cNvPr>
          <p:cNvSpPr/>
          <p:nvPr/>
        </p:nvSpPr>
        <p:spPr>
          <a:xfrm>
            <a:off x="5477163" y="4581236"/>
            <a:ext cx="471055" cy="9790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7CB2FAA-018B-6C5C-201C-0CF1BB9F0EA8}"/>
              </a:ext>
            </a:extLst>
          </p:cNvPr>
          <p:cNvSpPr/>
          <p:nvPr/>
        </p:nvSpPr>
        <p:spPr>
          <a:xfrm>
            <a:off x="6867236" y="5130801"/>
            <a:ext cx="471055" cy="4849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30074D31-DA26-1FB4-90CA-3CFBE081ECC0}"/>
              </a:ext>
            </a:extLst>
          </p:cNvPr>
          <p:cNvSpPr/>
          <p:nvPr/>
        </p:nvSpPr>
        <p:spPr>
          <a:xfrm>
            <a:off x="7567547" y="4992254"/>
            <a:ext cx="856017" cy="7620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entagon 6_1">
            <a:extLst>
              <a:ext uri="{FF2B5EF4-FFF2-40B4-BE49-F238E27FC236}">
                <a16:creationId xmlns:a16="http://schemas.microsoft.com/office/drawing/2014/main" id="{4971E8D7-22B3-9B59-E769-897B543E2C6E}"/>
              </a:ext>
            </a:extLst>
          </p:cNvPr>
          <p:cNvSpPr/>
          <p:nvPr/>
        </p:nvSpPr>
        <p:spPr>
          <a:xfrm>
            <a:off x="-1" y="531656"/>
            <a:ext cx="1926771"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2D680AF8-67E0-D900-B7F4-E174BC5B6019}"/>
              </a:ext>
            </a:extLst>
          </p:cNvPr>
          <p:cNvSpPr txBox="1"/>
          <p:nvPr/>
        </p:nvSpPr>
        <p:spPr>
          <a:xfrm>
            <a:off x="42820" y="713203"/>
            <a:ext cx="1595479" cy="338554"/>
          </a:xfrm>
          <a:prstGeom prst="rect">
            <a:avLst/>
          </a:prstGeom>
          <a:noFill/>
        </p:spPr>
        <p:txBody>
          <a:bodyPr wrap="square" rtlCol="0">
            <a:spAutoFit/>
          </a:bodyPr>
          <a:lstStyle/>
          <a:p>
            <a:pPr algn="dist"/>
            <a:r>
              <a:rPr lang="zh-CN" altLang="en-US"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高性能</a:t>
            </a:r>
            <a:r>
              <a:rPr lang="en-US" altLang="zh-CN"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CPU</a:t>
            </a:r>
            <a:r>
              <a:rPr lang="zh-CN" altLang="en-US"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设计</a:t>
            </a:r>
          </a:p>
        </p:txBody>
      </p:sp>
    </p:spTree>
    <p:extLst>
      <p:ext uri="{BB962C8B-B14F-4D97-AF65-F5344CB8AC3E}">
        <p14:creationId xmlns:p14="http://schemas.microsoft.com/office/powerpoint/2010/main" val="2755602899"/>
      </p:ext>
    </p:extLst>
  </p:cSld>
  <p:clrMapOvr>
    <a:masterClrMapping/>
  </p:clrMapOvr>
  <mc:AlternateContent xmlns:mc="http://schemas.openxmlformats.org/markup-compatibility/2006" xmlns:p14="http://schemas.microsoft.com/office/powerpoint/2010/main">
    <mc:Choice Requires="p14">
      <p:transition p14:dur="10" advTm="17766"/>
    </mc:Choice>
    <mc:Fallback xmlns="">
      <p:transition advTm="1776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EFE7D6F-EC5F-455D-9B68-8BA5BF90E3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9135" y="2439238"/>
            <a:ext cx="8380287" cy="4199688"/>
          </a:xfrm>
          <a:prstGeom prst="rect">
            <a:avLst/>
          </a:prstGeom>
        </p:spPr>
      </p:pic>
      <p:sp>
        <p:nvSpPr>
          <p:cNvPr id="3" name="文本框 2">
            <a:extLst>
              <a:ext uri="{FF2B5EF4-FFF2-40B4-BE49-F238E27FC236}">
                <a16:creationId xmlns:a16="http://schemas.microsoft.com/office/drawing/2014/main" id="{4CF0D450-DA83-4655-BABE-7A2A6D787CF6}"/>
              </a:ext>
            </a:extLst>
          </p:cNvPr>
          <p:cNvSpPr txBox="1"/>
          <p:nvPr/>
        </p:nvSpPr>
        <p:spPr>
          <a:xfrm>
            <a:off x="840560" y="1531296"/>
            <a:ext cx="3855265" cy="2369880"/>
          </a:xfrm>
          <a:prstGeom prst="rect">
            <a:avLst/>
          </a:prstGeom>
          <a:noFill/>
        </p:spPr>
        <p:txBody>
          <a:bodyPr wrap="square" rtlCol="0">
            <a:spAutoFit/>
          </a:bodyPr>
          <a:lstStyle/>
          <a:p>
            <a:pPr algn="just"/>
            <a:r>
              <a:rPr lang="zh-CN" altLang="en-US" sz="1600" b="1" dirty="0">
                <a:solidFill>
                  <a:schemeClr val="bg1">
                    <a:lumMod val="50000"/>
                  </a:schemeClr>
                </a:solidFill>
                <a:latin typeface="思源黑体 CN Heavy"/>
                <a:ea typeface="思源黑体 CN Medium" panose="020B0600000000000000"/>
                <a:cs typeface="Times New Roman" panose="02020603050405020304" pitchFamily="18" charset="0"/>
              </a:rPr>
              <a:t>顺序双发射六级流水线：提升主频与</a:t>
            </a:r>
            <a:r>
              <a:rPr lang="en-US" altLang="zh-CN" sz="1600" b="1" dirty="0">
                <a:solidFill>
                  <a:schemeClr val="bg1">
                    <a:lumMod val="50000"/>
                  </a:schemeClr>
                </a:solidFill>
                <a:latin typeface="思源黑体 CN Heavy"/>
                <a:ea typeface="思源黑体 CN Medium" panose="020B0600000000000000"/>
                <a:cs typeface="Times New Roman" panose="02020603050405020304" pitchFamily="18" charset="0"/>
              </a:rPr>
              <a:t>IPC</a:t>
            </a:r>
          </a:p>
          <a:p>
            <a:pPr algn="just"/>
            <a:endParaRPr lang="en-US" altLang="zh-CN" sz="1200" b="1" dirty="0">
              <a:latin typeface="思源黑体 CN Heavy"/>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ea typeface="思源黑体 CN Medium" panose="020B0600000000000000"/>
                <a:cs typeface="Times New Roman" panose="02020603050405020304" pitchFamily="18" charset="0"/>
              </a:rPr>
              <a:t>实现</a:t>
            </a:r>
            <a:r>
              <a:rPr lang="en-US" altLang="zh-CN" sz="1200" b="1" dirty="0">
                <a:latin typeface="Times New Roman" panose="02020603050405020304" pitchFamily="18" charset="0"/>
                <a:ea typeface="思源黑体 CN Medium" panose="020B0600000000000000"/>
                <a:cs typeface="Times New Roman" panose="02020603050405020304" pitchFamily="18" charset="0"/>
              </a:rPr>
              <a:t>MIPS32</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指令集中的</a:t>
            </a:r>
            <a:r>
              <a:rPr lang="en-US" altLang="zh-CN" sz="1200" b="1" dirty="0">
                <a:latin typeface="Times New Roman" panose="02020603050405020304" pitchFamily="18" charset="0"/>
                <a:ea typeface="思源黑体 CN Medium" panose="020B0600000000000000"/>
                <a:cs typeface="Times New Roman" panose="02020603050405020304" pitchFamily="18" charset="0"/>
              </a:rPr>
              <a:t>66</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条指令</a:t>
            </a: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ea typeface="思源黑体 CN Medium" panose="020B0600000000000000"/>
                <a:cs typeface="Times New Roman" panose="02020603050405020304" pitchFamily="18" charset="0"/>
              </a:rPr>
              <a:t>根据功能分为</a:t>
            </a:r>
            <a:r>
              <a:rPr lang="zh-CN" altLang="en-US" sz="1200" b="1" dirty="0">
                <a:solidFill>
                  <a:srgbClr val="C00000"/>
                </a:solidFill>
                <a:latin typeface="Times New Roman" panose="02020603050405020304" pitchFamily="18" charset="0"/>
                <a:ea typeface="思源黑体 CN Medium" panose="020B0600000000000000"/>
                <a:cs typeface="Times New Roman" panose="02020603050405020304" pitchFamily="18" charset="0"/>
              </a:rPr>
              <a:t>六个流水段</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：取指、译码、执行、访存请求、访存、写回</a:t>
            </a: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ea typeface="思源黑体 CN Medium" panose="020B0600000000000000"/>
                <a:cs typeface="Times New Roman" panose="02020603050405020304" pitchFamily="18" charset="0"/>
              </a:rPr>
              <a:t>实现</a:t>
            </a:r>
            <a:r>
              <a:rPr lang="en-US" altLang="zh-CN" sz="1200" b="1" dirty="0">
                <a:latin typeface="Times New Roman" panose="02020603050405020304" pitchFamily="18" charset="0"/>
                <a:ea typeface="思源黑体 CN Medium" panose="020B0600000000000000"/>
                <a:cs typeface="Times New Roman" panose="02020603050405020304" pitchFamily="18" charset="0"/>
              </a:rPr>
              <a:t>CP0</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模块及</a:t>
            </a:r>
            <a:r>
              <a:rPr lang="en-US" altLang="zh-CN" sz="1200" b="1" dirty="0">
                <a:latin typeface="Times New Roman" panose="02020603050405020304" pitchFamily="18" charset="0"/>
                <a:ea typeface="思源黑体 CN Medium" panose="020B0600000000000000"/>
                <a:cs typeface="Times New Roman" panose="02020603050405020304" pitchFamily="18" charset="0"/>
              </a:rPr>
              <a:t>12</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个相关寄存器，处理例外和异常</a:t>
            </a: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ea typeface="思源黑体 CN Medium" panose="020B0600000000000000"/>
                <a:cs typeface="Times New Roman" panose="02020603050405020304" pitchFamily="18" charset="0"/>
              </a:rPr>
              <a:t>指令</a:t>
            </a:r>
            <a:r>
              <a:rPr lang="en-US" altLang="zh-CN" sz="1200" b="1" dirty="0">
                <a:latin typeface="Times New Roman" panose="02020603050405020304" pitchFamily="18" charset="0"/>
                <a:ea typeface="思源黑体 CN Medium" panose="020B0600000000000000"/>
                <a:cs typeface="Times New Roman" panose="02020603050405020304" pitchFamily="18" charset="0"/>
              </a:rPr>
              <a:t>FIFO</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缓存、双执行单元等结构适配</a:t>
            </a:r>
            <a:r>
              <a:rPr lang="zh-CN" altLang="en-US" sz="1200" b="1" dirty="0">
                <a:solidFill>
                  <a:srgbClr val="C00000"/>
                </a:solidFill>
                <a:latin typeface="Times New Roman" panose="02020603050405020304" pitchFamily="18" charset="0"/>
                <a:ea typeface="思源黑体 CN Medium" panose="020B0600000000000000"/>
                <a:cs typeface="Times New Roman" panose="02020603050405020304" pitchFamily="18" charset="0"/>
              </a:rPr>
              <a:t>双发射</a:t>
            </a:r>
            <a:endParaRPr lang="en-US" altLang="zh-CN" sz="1200" b="1" dirty="0">
              <a:solidFill>
                <a:srgbClr val="C00000"/>
              </a:solidFill>
              <a:latin typeface="Times New Roman" panose="02020603050405020304" pitchFamily="18" charset="0"/>
              <a:ea typeface="思源黑体 CN Medium" panose="020B0600000000000000"/>
              <a:cs typeface="Times New Roman" panose="02020603050405020304" pitchFamily="18" charset="0"/>
            </a:endParaRPr>
          </a:p>
          <a:p>
            <a:pPr algn="just"/>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ea typeface="思源黑体 CN Medium" panose="020B0600000000000000"/>
                <a:cs typeface="Times New Roman" panose="02020603050405020304" pitchFamily="18" charset="0"/>
              </a:rPr>
              <a:t>配备</a:t>
            </a:r>
            <a:r>
              <a:rPr lang="en-US" altLang="zh-CN" sz="1200" b="1" dirty="0">
                <a:solidFill>
                  <a:srgbClr val="C00000"/>
                </a:solidFill>
                <a:latin typeface="Times New Roman" panose="02020603050405020304" pitchFamily="18" charset="0"/>
                <a:ea typeface="思源黑体 CN Medium" panose="020B0600000000000000"/>
                <a:cs typeface="Times New Roman" panose="02020603050405020304" pitchFamily="18" charset="0"/>
              </a:rPr>
              <a:t>Cache</a:t>
            </a:r>
            <a:r>
              <a:rPr lang="zh-CN" altLang="en-US" sz="1200" b="1" dirty="0">
                <a:solidFill>
                  <a:srgbClr val="C00000"/>
                </a:solidFill>
                <a:latin typeface="Times New Roman" panose="02020603050405020304" pitchFamily="18" charset="0"/>
                <a:ea typeface="思源黑体 CN Medium" panose="020B0600000000000000"/>
                <a:cs typeface="Times New Roman" panose="02020603050405020304" pitchFamily="18" charset="0"/>
              </a:rPr>
              <a:t>、</a:t>
            </a:r>
            <a:r>
              <a:rPr lang="en-US" altLang="zh-CN" sz="1200" b="1" dirty="0">
                <a:solidFill>
                  <a:srgbClr val="C00000"/>
                </a:solidFill>
                <a:latin typeface="Times New Roman" panose="02020603050405020304" pitchFamily="18" charset="0"/>
                <a:ea typeface="思源黑体 CN Medium" panose="020B0600000000000000"/>
                <a:cs typeface="Times New Roman" panose="02020603050405020304" pitchFamily="18" charset="0"/>
              </a:rPr>
              <a:t>TLB MMU</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模块和</a:t>
            </a:r>
            <a:r>
              <a:rPr lang="en-US" altLang="zh-CN" sz="1200" b="1" dirty="0">
                <a:solidFill>
                  <a:srgbClr val="C00000"/>
                </a:solidFill>
                <a:latin typeface="Times New Roman" panose="02020603050405020304" pitchFamily="18" charset="0"/>
                <a:ea typeface="思源黑体 CN Medium" panose="020B0600000000000000"/>
                <a:cs typeface="Times New Roman" panose="02020603050405020304" pitchFamily="18" charset="0"/>
              </a:rPr>
              <a:t>AXI</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接口</a:t>
            </a:r>
          </a:p>
        </p:txBody>
      </p:sp>
      <p:sp>
        <p:nvSpPr>
          <p:cNvPr id="52" name="Pentagon 6_1">
            <a:extLst>
              <a:ext uri="{FF2B5EF4-FFF2-40B4-BE49-F238E27FC236}">
                <a16:creationId xmlns:a16="http://schemas.microsoft.com/office/drawing/2014/main" id="{AF00C5AC-1046-411F-939E-89D5936C785B}"/>
              </a:ext>
            </a:extLst>
          </p:cNvPr>
          <p:cNvSpPr/>
          <p:nvPr/>
        </p:nvSpPr>
        <p:spPr>
          <a:xfrm>
            <a:off x="-1" y="531656"/>
            <a:ext cx="1926771"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8699EC9A-81A9-4AD6-9962-57AA5A2F4CD8}"/>
              </a:ext>
            </a:extLst>
          </p:cNvPr>
          <p:cNvSpPr txBox="1"/>
          <p:nvPr/>
        </p:nvSpPr>
        <p:spPr>
          <a:xfrm>
            <a:off x="42821" y="642567"/>
            <a:ext cx="1595479" cy="479825"/>
          </a:xfrm>
          <a:prstGeom prst="rect">
            <a:avLst/>
          </a:prstGeom>
          <a:noFill/>
        </p:spPr>
        <p:txBody>
          <a:bodyPr wrap="square" rtlCol="0">
            <a:spAutoFit/>
          </a:bodyPr>
          <a:lstStyle/>
          <a:p>
            <a:pPr algn="dist"/>
            <a:r>
              <a:rPr lang="en-US" altLang="zh-CN" sz="2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CPU</a:t>
            </a:r>
            <a:r>
              <a:rPr lang="zh-CN" altLang="en-US" sz="2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设计</a:t>
            </a:r>
          </a:p>
        </p:txBody>
      </p:sp>
      <p:sp>
        <p:nvSpPr>
          <p:cNvPr id="2" name="矩形 1">
            <a:extLst>
              <a:ext uri="{FF2B5EF4-FFF2-40B4-BE49-F238E27FC236}">
                <a16:creationId xmlns:a16="http://schemas.microsoft.com/office/drawing/2014/main" id="{E3E08756-A91D-C83E-AF18-44259FB39482}"/>
              </a:ext>
            </a:extLst>
          </p:cNvPr>
          <p:cNvSpPr/>
          <p:nvPr/>
        </p:nvSpPr>
        <p:spPr>
          <a:xfrm>
            <a:off x="4639295" y="2373745"/>
            <a:ext cx="6410036" cy="13392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Pentagon 6_1">
            <a:extLst>
              <a:ext uri="{FF2B5EF4-FFF2-40B4-BE49-F238E27FC236}">
                <a16:creationId xmlns:a16="http://schemas.microsoft.com/office/drawing/2014/main" id="{B00BA82D-C714-88F6-93D7-3A7B5143823B}"/>
              </a:ext>
            </a:extLst>
          </p:cNvPr>
          <p:cNvSpPr/>
          <p:nvPr/>
        </p:nvSpPr>
        <p:spPr>
          <a:xfrm>
            <a:off x="-1" y="531656"/>
            <a:ext cx="1926771"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ACEA6C3C-960C-D413-7CC2-40687D430E85}"/>
              </a:ext>
            </a:extLst>
          </p:cNvPr>
          <p:cNvSpPr txBox="1"/>
          <p:nvPr/>
        </p:nvSpPr>
        <p:spPr>
          <a:xfrm>
            <a:off x="42820" y="713203"/>
            <a:ext cx="1595479" cy="338554"/>
          </a:xfrm>
          <a:prstGeom prst="rect">
            <a:avLst/>
          </a:prstGeom>
          <a:noFill/>
        </p:spPr>
        <p:txBody>
          <a:bodyPr wrap="square" rtlCol="0">
            <a:spAutoFit/>
          </a:bodyPr>
          <a:lstStyle/>
          <a:p>
            <a:pPr algn="dist"/>
            <a:r>
              <a:rPr lang="zh-CN" altLang="en-US"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高性能</a:t>
            </a:r>
            <a:r>
              <a:rPr lang="en-US" altLang="zh-CN"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CPU</a:t>
            </a:r>
            <a:r>
              <a:rPr lang="zh-CN" altLang="en-US"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设计</a:t>
            </a:r>
          </a:p>
        </p:txBody>
      </p:sp>
    </p:spTree>
    <p:extLst>
      <p:ext uri="{BB962C8B-B14F-4D97-AF65-F5344CB8AC3E}">
        <p14:creationId xmlns:p14="http://schemas.microsoft.com/office/powerpoint/2010/main" val="2138261897"/>
      </p:ext>
    </p:extLst>
  </p:cSld>
  <p:clrMapOvr>
    <a:masterClrMapping/>
  </p:clrMapOvr>
  <mc:AlternateContent xmlns:mc="http://schemas.openxmlformats.org/markup-compatibility/2006" xmlns:p14="http://schemas.microsoft.com/office/powerpoint/2010/main">
    <mc:Choice Requires="p14">
      <p:transition p14:dur="10" advTm="11266"/>
    </mc:Choice>
    <mc:Fallback xmlns="">
      <p:transition advTm="11266"/>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CF0D450-DA83-4655-BABE-7A2A6D787CF6}"/>
              </a:ext>
            </a:extLst>
          </p:cNvPr>
          <p:cNvSpPr txBox="1"/>
          <p:nvPr/>
        </p:nvSpPr>
        <p:spPr>
          <a:xfrm>
            <a:off x="840559" y="1531296"/>
            <a:ext cx="4592402" cy="1446550"/>
          </a:xfrm>
          <a:prstGeom prst="rect">
            <a:avLst/>
          </a:prstGeom>
          <a:noFill/>
        </p:spPr>
        <p:txBody>
          <a:bodyPr wrap="square" rtlCol="0">
            <a:spAutoFit/>
          </a:bodyPr>
          <a:lstStyle/>
          <a:p>
            <a:pPr algn="just"/>
            <a:r>
              <a:rPr lang="en-US" altLang="zh-CN" sz="1600" b="1" spc="300" dirty="0">
                <a:solidFill>
                  <a:schemeClr val="bg1">
                    <a:lumMod val="50000"/>
                  </a:schemeClr>
                </a:solidFill>
                <a:latin typeface="思源黑体 CN Heavy"/>
                <a:ea typeface="思源黑体 CN Medium" panose="020B0600000000000000"/>
                <a:cs typeface="Times New Roman" panose="02020603050405020304" pitchFamily="18" charset="0"/>
              </a:rPr>
              <a:t>TLB MMU</a:t>
            </a:r>
            <a:r>
              <a:rPr lang="zh-CN" altLang="en-US" sz="1600" b="1" spc="300" dirty="0">
                <a:solidFill>
                  <a:schemeClr val="bg1">
                    <a:lumMod val="50000"/>
                  </a:schemeClr>
                </a:solidFill>
                <a:latin typeface="思源黑体 CN Heavy"/>
                <a:ea typeface="思源黑体 CN Medium" panose="020B0600000000000000"/>
                <a:cs typeface="Times New Roman" panose="02020603050405020304" pitchFamily="18" charset="0"/>
              </a:rPr>
              <a:t>模块：内存管理</a:t>
            </a:r>
            <a:endParaRPr lang="en-US" altLang="zh-CN" sz="1600" b="1" spc="300" dirty="0">
              <a:solidFill>
                <a:schemeClr val="bg1">
                  <a:lumMod val="50000"/>
                </a:schemeClr>
              </a:solidFill>
              <a:latin typeface="思源黑体 CN Heavy"/>
              <a:ea typeface="思源黑体 CN Medium" panose="020B0600000000000000"/>
              <a:cs typeface="Times New Roman" panose="02020603050405020304" pitchFamily="18" charset="0"/>
            </a:endParaRPr>
          </a:p>
          <a:p>
            <a:pPr algn="just"/>
            <a:endParaRPr lang="en-US" altLang="zh-CN" sz="1200" b="1" dirty="0">
              <a:latin typeface="思源黑体 CN Heavy"/>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ea typeface="思源黑体 CN Medium" panose="020B0600000000000000"/>
                <a:cs typeface="Times New Roman" panose="02020603050405020304" pitchFamily="18" charset="0"/>
              </a:rPr>
              <a:t>实现可容纳</a:t>
            </a:r>
            <a:r>
              <a:rPr lang="en-US" altLang="zh-CN" sz="1200" b="1" dirty="0">
                <a:latin typeface="Times New Roman" panose="02020603050405020304" pitchFamily="18" charset="0"/>
                <a:ea typeface="思源黑体 CN Medium" panose="020B0600000000000000"/>
                <a:cs typeface="Times New Roman" panose="02020603050405020304" pitchFamily="18" charset="0"/>
              </a:rPr>
              <a:t>16</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条</a:t>
            </a:r>
            <a:r>
              <a:rPr lang="zh-CN" altLang="en-US" sz="1200" b="1" dirty="0">
                <a:solidFill>
                  <a:srgbClr val="C00000"/>
                </a:solidFill>
                <a:latin typeface="Times New Roman" panose="02020603050405020304" pitchFamily="18" charset="0"/>
                <a:ea typeface="思源黑体 CN Medium" panose="020B0600000000000000"/>
                <a:cs typeface="Times New Roman" panose="02020603050405020304" pitchFamily="18" charset="0"/>
              </a:rPr>
              <a:t>内存页表</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项的</a:t>
            </a:r>
            <a:r>
              <a:rPr lang="zh-CN" altLang="en-US" sz="1200" b="1" dirty="0">
                <a:solidFill>
                  <a:srgbClr val="C00000"/>
                </a:solidFill>
                <a:latin typeface="Times New Roman" panose="02020603050405020304" pitchFamily="18" charset="0"/>
                <a:ea typeface="思源黑体 CN Medium" panose="020B0600000000000000"/>
                <a:cs typeface="Times New Roman" panose="02020603050405020304" pitchFamily="18" charset="0"/>
              </a:rPr>
              <a:t>高速缓存</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模块（</a:t>
            </a:r>
            <a:r>
              <a:rPr lang="en-US" altLang="zh-CN" sz="1200" b="1" dirty="0">
                <a:latin typeface="Times New Roman" panose="02020603050405020304" pitchFamily="18" charset="0"/>
                <a:ea typeface="思源黑体 CN Medium" panose="020B0600000000000000"/>
                <a:cs typeface="Times New Roman" panose="02020603050405020304" pitchFamily="18" charset="0"/>
              </a:rPr>
              <a:t>TLB</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a:t>
            </a: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ea typeface="思源黑体 CN Medium" panose="020B0600000000000000"/>
                <a:cs typeface="Times New Roman" panose="02020603050405020304" pitchFamily="18" charset="0"/>
              </a:rPr>
              <a:t>页表项通过</a:t>
            </a:r>
            <a:r>
              <a:rPr lang="en-US" altLang="zh-CN" sz="1200" b="1" dirty="0">
                <a:latin typeface="Times New Roman" panose="02020603050405020304" pitchFamily="18" charset="0"/>
                <a:ea typeface="思源黑体 CN Medium" panose="020B0600000000000000"/>
                <a:cs typeface="Times New Roman" panose="02020603050405020304" pitchFamily="18" charset="0"/>
              </a:rPr>
              <a:t>TLB</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指令由系统软件负责更新</a:t>
            </a: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ea typeface="思源黑体 CN Medium" panose="020B0600000000000000"/>
                <a:cs typeface="Times New Roman" panose="02020603050405020304" pitchFamily="18" charset="0"/>
              </a:rPr>
              <a:t>通过</a:t>
            </a:r>
            <a:r>
              <a:rPr lang="en-US" altLang="zh-CN" sz="1200" b="1" dirty="0">
                <a:latin typeface="Times New Roman" panose="02020603050405020304" pitchFamily="18" charset="0"/>
                <a:ea typeface="思源黑体 CN Medium" panose="020B0600000000000000"/>
                <a:cs typeface="Times New Roman" panose="02020603050405020304" pitchFamily="18" charset="0"/>
              </a:rPr>
              <a:t>MMU</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模块对</a:t>
            </a:r>
            <a:r>
              <a:rPr lang="en-US" altLang="zh-CN" sz="1200" b="1" dirty="0">
                <a:latin typeface="Times New Roman" panose="02020603050405020304" pitchFamily="18" charset="0"/>
                <a:ea typeface="思源黑体 CN Medium" panose="020B0600000000000000"/>
                <a:cs typeface="Times New Roman" panose="02020603050405020304" pitchFamily="18" charset="0"/>
              </a:rPr>
              <a:t>MIPS32</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架构</a:t>
            </a:r>
            <a:r>
              <a:rPr lang="en-US" altLang="zh-CN" sz="1200" b="1" dirty="0">
                <a:latin typeface="Times New Roman" panose="02020603050405020304" pitchFamily="18" charset="0"/>
                <a:ea typeface="思源黑体 CN Medium" panose="020B0600000000000000"/>
                <a:cs typeface="Times New Roman" panose="02020603050405020304" pitchFamily="18" charset="0"/>
              </a:rPr>
              <a:t>4GB</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内存空间进行管理与映射</a:t>
            </a: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p:txBody>
      </p:sp>
      <p:sp>
        <p:nvSpPr>
          <p:cNvPr id="52" name="Pentagon 6_1">
            <a:extLst>
              <a:ext uri="{FF2B5EF4-FFF2-40B4-BE49-F238E27FC236}">
                <a16:creationId xmlns:a16="http://schemas.microsoft.com/office/drawing/2014/main" id="{AF00C5AC-1046-411F-939E-89D5936C785B}"/>
              </a:ext>
            </a:extLst>
          </p:cNvPr>
          <p:cNvSpPr/>
          <p:nvPr/>
        </p:nvSpPr>
        <p:spPr>
          <a:xfrm>
            <a:off x="-1" y="531656"/>
            <a:ext cx="1926771"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8699EC9A-81A9-4AD6-9962-57AA5A2F4CD8}"/>
              </a:ext>
            </a:extLst>
          </p:cNvPr>
          <p:cNvSpPr txBox="1"/>
          <p:nvPr/>
        </p:nvSpPr>
        <p:spPr>
          <a:xfrm>
            <a:off x="42821" y="642567"/>
            <a:ext cx="1595479" cy="479825"/>
          </a:xfrm>
          <a:prstGeom prst="rect">
            <a:avLst/>
          </a:prstGeom>
          <a:noFill/>
        </p:spPr>
        <p:txBody>
          <a:bodyPr wrap="square" rtlCol="0">
            <a:spAutoFit/>
          </a:bodyPr>
          <a:lstStyle/>
          <a:p>
            <a:pPr algn="dist"/>
            <a:r>
              <a:rPr lang="en-US" altLang="zh-CN" sz="2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CPU</a:t>
            </a:r>
            <a:r>
              <a:rPr lang="zh-CN" altLang="en-US" sz="2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设计</a:t>
            </a:r>
          </a:p>
        </p:txBody>
      </p:sp>
      <p:sp>
        <p:nvSpPr>
          <p:cNvPr id="2" name="Pentagon 6_1">
            <a:extLst>
              <a:ext uri="{FF2B5EF4-FFF2-40B4-BE49-F238E27FC236}">
                <a16:creationId xmlns:a16="http://schemas.microsoft.com/office/drawing/2014/main" id="{B858F1C0-8A73-49F5-74BE-3198656232E2}"/>
              </a:ext>
            </a:extLst>
          </p:cNvPr>
          <p:cNvSpPr/>
          <p:nvPr/>
        </p:nvSpPr>
        <p:spPr>
          <a:xfrm>
            <a:off x="-1" y="531656"/>
            <a:ext cx="1926771"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7B345AFC-7396-73E2-B9CE-7E39E27AF78E}"/>
              </a:ext>
            </a:extLst>
          </p:cNvPr>
          <p:cNvSpPr txBox="1"/>
          <p:nvPr/>
        </p:nvSpPr>
        <p:spPr>
          <a:xfrm>
            <a:off x="42820" y="713203"/>
            <a:ext cx="1595479" cy="338554"/>
          </a:xfrm>
          <a:prstGeom prst="rect">
            <a:avLst/>
          </a:prstGeom>
          <a:noFill/>
        </p:spPr>
        <p:txBody>
          <a:bodyPr wrap="square" rtlCol="0">
            <a:spAutoFit/>
          </a:bodyPr>
          <a:lstStyle/>
          <a:p>
            <a:pPr algn="dist"/>
            <a:r>
              <a:rPr lang="zh-CN" altLang="en-US"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高性能</a:t>
            </a:r>
            <a:r>
              <a:rPr lang="en-US" altLang="zh-CN"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CPU</a:t>
            </a:r>
            <a:r>
              <a:rPr lang="zh-CN" altLang="en-US"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设计</a:t>
            </a:r>
          </a:p>
        </p:txBody>
      </p:sp>
      <p:pic>
        <p:nvPicPr>
          <p:cNvPr id="5" name="图片 4" descr="C:\Users\Alienware\Documents\WeChat Files\wxid_ohvm3fxxj34u21\FileStorage\Temp\1685006267459.png">
            <a:extLst>
              <a:ext uri="{FF2B5EF4-FFF2-40B4-BE49-F238E27FC236}">
                <a16:creationId xmlns:a16="http://schemas.microsoft.com/office/drawing/2014/main" id="{1401A153-22E6-A806-92FA-203D70DBB82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179095" y="1122392"/>
            <a:ext cx="2131074" cy="3807969"/>
          </a:xfrm>
          <a:prstGeom prst="rect">
            <a:avLst/>
          </a:prstGeom>
          <a:noFill/>
          <a:ln>
            <a:noFill/>
          </a:ln>
        </p:spPr>
      </p:pic>
    </p:spTree>
    <p:extLst>
      <p:ext uri="{BB962C8B-B14F-4D97-AF65-F5344CB8AC3E}">
        <p14:creationId xmlns:p14="http://schemas.microsoft.com/office/powerpoint/2010/main" val="3792865467"/>
      </p:ext>
    </p:extLst>
  </p:cSld>
  <p:clrMapOvr>
    <a:masterClrMapping/>
  </p:clrMapOvr>
  <mc:AlternateContent xmlns:mc="http://schemas.openxmlformats.org/markup-compatibility/2006" xmlns:p14="http://schemas.microsoft.com/office/powerpoint/2010/main">
    <mc:Choice Requires="p14">
      <p:transition p14:dur="10" advTm="42841"/>
    </mc:Choice>
    <mc:Fallback xmlns="">
      <p:transition advTm="42841"/>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CF0D450-DA83-4655-BABE-7A2A6D787CF6}"/>
              </a:ext>
            </a:extLst>
          </p:cNvPr>
          <p:cNvSpPr txBox="1"/>
          <p:nvPr/>
        </p:nvSpPr>
        <p:spPr>
          <a:xfrm>
            <a:off x="840559" y="1531296"/>
            <a:ext cx="4598339" cy="1446550"/>
          </a:xfrm>
          <a:prstGeom prst="rect">
            <a:avLst/>
          </a:prstGeom>
          <a:noFill/>
        </p:spPr>
        <p:txBody>
          <a:bodyPr wrap="square" rtlCol="0">
            <a:spAutoFit/>
          </a:bodyPr>
          <a:lstStyle/>
          <a:p>
            <a:pPr algn="just"/>
            <a:r>
              <a:rPr lang="en-US" altLang="zh-CN" sz="1600" b="1" spc="300" dirty="0">
                <a:solidFill>
                  <a:schemeClr val="bg1">
                    <a:lumMod val="50000"/>
                  </a:schemeClr>
                </a:solidFill>
                <a:latin typeface="思源黑体 CN Heavy"/>
                <a:ea typeface="思源黑体 CN Medium" panose="020B0600000000000000"/>
                <a:cs typeface="Times New Roman" panose="02020603050405020304" pitchFamily="18" charset="0"/>
              </a:rPr>
              <a:t>TLB MMU</a:t>
            </a:r>
            <a:r>
              <a:rPr lang="zh-CN" altLang="en-US" sz="1600" b="1" spc="300" dirty="0">
                <a:solidFill>
                  <a:schemeClr val="bg1">
                    <a:lumMod val="50000"/>
                  </a:schemeClr>
                </a:solidFill>
                <a:latin typeface="思源黑体 CN Heavy"/>
                <a:ea typeface="思源黑体 CN Medium" panose="020B0600000000000000"/>
                <a:cs typeface="Times New Roman" panose="02020603050405020304" pitchFamily="18" charset="0"/>
              </a:rPr>
              <a:t>模块：内存管理</a:t>
            </a:r>
            <a:endParaRPr lang="en-US" altLang="zh-CN" sz="1600" b="1" spc="300" dirty="0">
              <a:solidFill>
                <a:schemeClr val="bg1">
                  <a:lumMod val="50000"/>
                </a:schemeClr>
              </a:solidFill>
              <a:latin typeface="思源黑体 CN Heavy"/>
              <a:ea typeface="思源黑体 CN Medium" panose="020B0600000000000000"/>
              <a:cs typeface="Times New Roman" panose="02020603050405020304" pitchFamily="18" charset="0"/>
            </a:endParaRPr>
          </a:p>
          <a:p>
            <a:pPr algn="just"/>
            <a:endParaRPr lang="en-US" altLang="zh-CN" sz="1200" b="1" dirty="0">
              <a:latin typeface="思源黑体 CN Heavy"/>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ea typeface="思源黑体 CN Medium" panose="020B0600000000000000"/>
                <a:cs typeface="Times New Roman" panose="02020603050405020304" pitchFamily="18" charset="0"/>
              </a:rPr>
              <a:t>实现可容纳</a:t>
            </a:r>
            <a:r>
              <a:rPr lang="en-US" altLang="zh-CN" sz="1200" b="1" dirty="0">
                <a:latin typeface="Times New Roman" panose="02020603050405020304" pitchFamily="18" charset="0"/>
                <a:ea typeface="思源黑体 CN Medium" panose="020B0600000000000000"/>
                <a:cs typeface="Times New Roman" panose="02020603050405020304" pitchFamily="18" charset="0"/>
              </a:rPr>
              <a:t>16</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条</a:t>
            </a:r>
            <a:r>
              <a:rPr lang="zh-CN" altLang="en-US" sz="1200" b="1" dirty="0">
                <a:solidFill>
                  <a:srgbClr val="C00000"/>
                </a:solidFill>
                <a:latin typeface="Times New Roman" panose="02020603050405020304" pitchFamily="18" charset="0"/>
                <a:ea typeface="思源黑体 CN Medium" panose="020B0600000000000000"/>
                <a:cs typeface="Times New Roman" panose="02020603050405020304" pitchFamily="18" charset="0"/>
              </a:rPr>
              <a:t>内存页表</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项的</a:t>
            </a:r>
            <a:r>
              <a:rPr lang="zh-CN" altLang="en-US" sz="1200" b="1" dirty="0">
                <a:solidFill>
                  <a:srgbClr val="C00000"/>
                </a:solidFill>
                <a:latin typeface="Times New Roman" panose="02020603050405020304" pitchFamily="18" charset="0"/>
                <a:ea typeface="思源黑体 CN Medium" panose="020B0600000000000000"/>
                <a:cs typeface="Times New Roman" panose="02020603050405020304" pitchFamily="18" charset="0"/>
              </a:rPr>
              <a:t>高速缓存</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模块（</a:t>
            </a:r>
            <a:r>
              <a:rPr lang="en-US" altLang="zh-CN" sz="1200" b="1" dirty="0">
                <a:latin typeface="Times New Roman" panose="02020603050405020304" pitchFamily="18" charset="0"/>
                <a:ea typeface="思源黑体 CN Medium" panose="020B0600000000000000"/>
                <a:cs typeface="Times New Roman" panose="02020603050405020304" pitchFamily="18" charset="0"/>
              </a:rPr>
              <a:t>TLB</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a:t>
            </a: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ea typeface="思源黑体 CN Medium" panose="020B0600000000000000"/>
                <a:cs typeface="Times New Roman" panose="02020603050405020304" pitchFamily="18" charset="0"/>
              </a:rPr>
              <a:t>页表项通过</a:t>
            </a:r>
            <a:r>
              <a:rPr lang="en-US" altLang="zh-CN" sz="1200" b="1" dirty="0">
                <a:latin typeface="Times New Roman" panose="02020603050405020304" pitchFamily="18" charset="0"/>
                <a:ea typeface="思源黑体 CN Medium" panose="020B0600000000000000"/>
                <a:cs typeface="Times New Roman" panose="02020603050405020304" pitchFamily="18" charset="0"/>
              </a:rPr>
              <a:t>TLB</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指令由系统软件负责更新</a:t>
            </a: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ea typeface="思源黑体 CN Medium" panose="020B0600000000000000"/>
                <a:cs typeface="Times New Roman" panose="02020603050405020304" pitchFamily="18" charset="0"/>
              </a:rPr>
              <a:t>通过</a:t>
            </a:r>
            <a:r>
              <a:rPr lang="en-US" altLang="zh-CN" sz="1200" b="1" dirty="0">
                <a:latin typeface="Times New Roman" panose="02020603050405020304" pitchFamily="18" charset="0"/>
                <a:ea typeface="思源黑体 CN Medium" panose="020B0600000000000000"/>
                <a:cs typeface="Times New Roman" panose="02020603050405020304" pitchFamily="18" charset="0"/>
              </a:rPr>
              <a:t>MMU</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模块对</a:t>
            </a:r>
            <a:r>
              <a:rPr lang="en-US" altLang="zh-CN" sz="1200" b="1" dirty="0">
                <a:latin typeface="Times New Roman" panose="02020603050405020304" pitchFamily="18" charset="0"/>
                <a:ea typeface="思源黑体 CN Medium" panose="020B0600000000000000"/>
                <a:cs typeface="Times New Roman" panose="02020603050405020304" pitchFamily="18" charset="0"/>
              </a:rPr>
              <a:t>MIPS32</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架构</a:t>
            </a:r>
            <a:r>
              <a:rPr lang="en-US" altLang="zh-CN" sz="1200" b="1" dirty="0">
                <a:latin typeface="Times New Roman" panose="02020603050405020304" pitchFamily="18" charset="0"/>
                <a:ea typeface="思源黑体 CN Medium" panose="020B0600000000000000"/>
                <a:cs typeface="Times New Roman" panose="02020603050405020304" pitchFamily="18" charset="0"/>
              </a:rPr>
              <a:t>4GB</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内存空间进行管理与映射</a:t>
            </a: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p:txBody>
      </p:sp>
      <p:sp>
        <p:nvSpPr>
          <p:cNvPr id="52" name="Pentagon 6_1">
            <a:extLst>
              <a:ext uri="{FF2B5EF4-FFF2-40B4-BE49-F238E27FC236}">
                <a16:creationId xmlns:a16="http://schemas.microsoft.com/office/drawing/2014/main" id="{AF00C5AC-1046-411F-939E-89D5936C785B}"/>
              </a:ext>
            </a:extLst>
          </p:cNvPr>
          <p:cNvSpPr/>
          <p:nvPr/>
        </p:nvSpPr>
        <p:spPr>
          <a:xfrm>
            <a:off x="-1" y="531656"/>
            <a:ext cx="1926771"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8699EC9A-81A9-4AD6-9962-57AA5A2F4CD8}"/>
              </a:ext>
            </a:extLst>
          </p:cNvPr>
          <p:cNvSpPr txBox="1"/>
          <p:nvPr/>
        </p:nvSpPr>
        <p:spPr>
          <a:xfrm>
            <a:off x="42821" y="642567"/>
            <a:ext cx="1595479" cy="479825"/>
          </a:xfrm>
          <a:prstGeom prst="rect">
            <a:avLst/>
          </a:prstGeom>
          <a:noFill/>
        </p:spPr>
        <p:txBody>
          <a:bodyPr wrap="square" rtlCol="0">
            <a:spAutoFit/>
          </a:bodyPr>
          <a:lstStyle/>
          <a:p>
            <a:pPr algn="dist"/>
            <a:r>
              <a:rPr lang="en-US" altLang="zh-CN" sz="2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CPU</a:t>
            </a:r>
            <a:r>
              <a:rPr lang="zh-CN" altLang="en-US" sz="2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设计</a:t>
            </a:r>
          </a:p>
        </p:txBody>
      </p:sp>
      <p:sp>
        <p:nvSpPr>
          <p:cNvPr id="7" name="文本框 6">
            <a:extLst>
              <a:ext uri="{FF2B5EF4-FFF2-40B4-BE49-F238E27FC236}">
                <a16:creationId xmlns:a16="http://schemas.microsoft.com/office/drawing/2014/main" id="{A94C4715-01B8-4425-A927-966823F09E70}"/>
              </a:ext>
            </a:extLst>
          </p:cNvPr>
          <p:cNvSpPr txBox="1"/>
          <p:nvPr/>
        </p:nvSpPr>
        <p:spPr>
          <a:xfrm>
            <a:off x="840559" y="4030219"/>
            <a:ext cx="4456755" cy="2000548"/>
          </a:xfrm>
          <a:prstGeom prst="rect">
            <a:avLst/>
          </a:prstGeom>
          <a:noFill/>
        </p:spPr>
        <p:txBody>
          <a:bodyPr wrap="square" rtlCol="0">
            <a:spAutoFit/>
          </a:bodyPr>
          <a:lstStyle/>
          <a:p>
            <a:pPr algn="just"/>
            <a:r>
              <a:rPr lang="en-US" altLang="zh-CN" sz="1600" b="1" spc="300" dirty="0">
                <a:solidFill>
                  <a:schemeClr val="bg1">
                    <a:lumMod val="50000"/>
                  </a:schemeClr>
                </a:solidFill>
                <a:latin typeface="思源黑体 CN Heavy"/>
                <a:ea typeface="思源黑体 CN Medium" panose="020B0600000000000000"/>
                <a:cs typeface="Times New Roman" panose="02020603050405020304" pitchFamily="18" charset="0"/>
              </a:rPr>
              <a:t>Cache</a:t>
            </a:r>
            <a:r>
              <a:rPr lang="zh-CN" altLang="en-US" sz="1600" b="1" spc="300" dirty="0">
                <a:solidFill>
                  <a:schemeClr val="bg1">
                    <a:lumMod val="50000"/>
                  </a:schemeClr>
                </a:solidFill>
                <a:latin typeface="思源黑体 CN Heavy"/>
                <a:ea typeface="思源黑体 CN Medium" panose="020B0600000000000000"/>
                <a:cs typeface="Times New Roman" panose="02020603050405020304" pitchFamily="18" charset="0"/>
              </a:rPr>
              <a:t>模块：访存优化</a:t>
            </a:r>
            <a:endParaRPr lang="en-US" altLang="zh-CN" sz="1600" b="1" spc="300" dirty="0">
              <a:solidFill>
                <a:schemeClr val="bg1">
                  <a:lumMod val="50000"/>
                </a:schemeClr>
              </a:solidFill>
              <a:latin typeface="思源黑体 CN Heavy"/>
              <a:ea typeface="思源黑体 CN Medium" panose="020B0600000000000000"/>
              <a:cs typeface="Times New Roman" panose="02020603050405020304" pitchFamily="18" charset="0"/>
            </a:endParaRPr>
          </a:p>
          <a:p>
            <a:pPr algn="just"/>
            <a:endParaRPr lang="en-US" altLang="zh-CN" sz="1200" b="1" dirty="0">
              <a:latin typeface="思源黑体 CN Heavy"/>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ea typeface="思源黑体 CN Medium" panose="020B0600000000000000"/>
                <a:cs typeface="Times New Roman" panose="02020603050405020304" pitchFamily="18" charset="0"/>
              </a:rPr>
              <a:t>分为</a:t>
            </a:r>
            <a:r>
              <a:rPr lang="en-US" altLang="zh-CN" sz="1200" b="1" dirty="0" err="1">
                <a:latin typeface="Times New Roman" panose="02020603050405020304" pitchFamily="18" charset="0"/>
                <a:ea typeface="思源黑体 CN Medium" panose="020B0600000000000000"/>
                <a:cs typeface="Times New Roman" panose="02020603050405020304" pitchFamily="18" charset="0"/>
              </a:rPr>
              <a:t>ICache</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a:t>
            </a:r>
            <a:r>
              <a:rPr lang="en-US" altLang="zh-CN" sz="1200" b="1" dirty="0" err="1">
                <a:latin typeface="Times New Roman" panose="02020603050405020304" pitchFamily="18" charset="0"/>
                <a:ea typeface="思源黑体 CN Medium" panose="020B0600000000000000"/>
                <a:cs typeface="Times New Roman" panose="02020603050405020304" pitchFamily="18" charset="0"/>
              </a:rPr>
              <a:t>DCache</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，均采用</a:t>
            </a:r>
            <a:r>
              <a:rPr lang="zh-CN" altLang="en-US" sz="1200" b="1" dirty="0">
                <a:solidFill>
                  <a:srgbClr val="C00000"/>
                </a:solidFill>
                <a:latin typeface="Times New Roman" panose="02020603050405020304" pitchFamily="18" charset="0"/>
                <a:ea typeface="思源黑体 CN Medium" panose="020B0600000000000000"/>
                <a:cs typeface="Times New Roman" panose="02020603050405020304" pitchFamily="18" charset="0"/>
              </a:rPr>
              <a:t>两路组相联</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设计，单路</a:t>
            </a:r>
            <a:r>
              <a:rPr lang="en-US" altLang="zh-CN" sz="1200" b="1" dirty="0">
                <a:latin typeface="Times New Roman" panose="02020603050405020304" pitchFamily="18" charset="0"/>
                <a:ea typeface="思源黑体 CN Medium" panose="020B0600000000000000"/>
                <a:cs typeface="Times New Roman" panose="02020603050405020304" pitchFamily="18" charset="0"/>
              </a:rPr>
              <a:t>4KB</a:t>
            </a:r>
          </a:p>
          <a:p>
            <a:pPr marL="342900" indent="-342900" algn="just">
              <a:buFont typeface="Arial" panose="020B0604020202020204" pitchFamily="34" charset="0"/>
              <a:buChar char="•"/>
            </a:pP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ea typeface="思源黑体 CN Medium" panose="020B0600000000000000"/>
                <a:cs typeface="Times New Roman" panose="02020603050405020304" pitchFamily="18" charset="0"/>
              </a:rPr>
              <a:t>为适配双发射，</a:t>
            </a:r>
            <a:r>
              <a:rPr lang="en-US" altLang="zh-CN" sz="1200" b="1" dirty="0" err="1">
                <a:latin typeface="Times New Roman" panose="02020603050405020304" pitchFamily="18" charset="0"/>
                <a:ea typeface="思源黑体 CN Medium" panose="020B0600000000000000"/>
                <a:cs typeface="Times New Roman" panose="02020603050405020304" pitchFamily="18" charset="0"/>
              </a:rPr>
              <a:t>ICache</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的</a:t>
            </a:r>
            <a:r>
              <a:rPr lang="en-US" altLang="zh-CN" sz="1200" b="1" dirty="0" err="1">
                <a:latin typeface="Times New Roman" panose="02020603050405020304" pitchFamily="18" charset="0"/>
                <a:ea typeface="思源黑体 CN Medium" panose="020B0600000000000000"/>
                <a:cs typeface="Times New Roman" panose="02020603050405020304" pitchFamily="18" charset="0"/>
              </a:rPr>
              <a:t>cacheline</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容量相比</a:t>
            </a:r>
            <a:r>
              <a:rPr lang="en-US" altLang="zh-CN" sz="1200" b="1" dirty="0" err="1">
                <a:latin typeface="Times New Roman" panose="02020603050405020304" pitchFamily="18" charset="0"/>
                <a:ea typeface="思源黑体 CN Medium" panose="020B0600000000000000"/>
                <a:cs typeface="Times New Roman" panose="02020603050405020304" pitchFamily="18" charset="0"/>
              </a:rPr>
              <a:t>DCache</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翻倍，数量减半，读取时为</a:t>
            </a:r>
            <a:r>
              <a:rPr lang="en-US" altLang="zh-CN" sz="1200" b="1" dirty="0">
                <a:latin typeface="Times New Roman" panose="02020603050405020304" pitchFamily="18" charset="0"/>
                <a:ea typeface="思源黑体 CN Medium" panose="020B0600000000000000"/>
                <a:cs typeface="Times New Roman" panose="02020603050405020304" pitchFamily="18" charset="0"/>
              </a:rPr>
              <a:t>8</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字节对齐</a:t>
            </a: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ea typeface="思源黑体 CN Medium" panose="020B0600000000000000"/>
                <a:cs typeface="Times New Roman" panose="02020603050405020304" pitchFamily="18" charset="0"/>
              </a:rPr>
              <a:t>采用</a:t>
            </a:r>
            <a:r>
              <a:rPr lang="en-US" altLang="zh-CN" sz="1200" b="1" dirty="0">
                <a:latin typeface="Times New Roman" panose="02020603050405020304" pitchFamily="18" charset="0"/>
                <a:ea typeface="思源黑体 CN Medium" panose="020B0600000000000000"/>
                <a:cs typeface="Times New Roman" panose="02020603050405020304" pitchFamily="18" charset="0"/>
              </a:rPr>
              <a:t>LRU</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算法，在</a:t>
            </a:r>
            <a:r>
              <a:rPr lang="en-US" altLang="zh-CN" sz="1200" b="1" dirty="0">
                <a:latin typeface="Times New Roman" panose="02020603050405020304" pitchFamily="18" charset="0"/>
                <a:ea typeface="思源黑体 CN Medium" panose="020B0600000000000000"/>
                <a:cs typeface="Times New Roman" panose="02020603050405020304" pitchFamily="18" charset="0"/>
              </a:rPr>
              <a:t>AXI</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控制器的指导下进行更新</a:t>
            </a: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ea typeface="思源黑体 CN Medium" panose="020B0600000000000000"/>
                <a:cs typeface="Times New Roman" panose="02020603050405020304" pitchFamily="18" charset="0"/>
              </a:rPr>
              <a:t>对于</a:t>
            </a:r>
            <a:r>
              <a:rPr lang="en-US" altLang="zh-CN" sz="1200" b="1" dirty="0" err="1">
                <a:latin typeface="Times New Roman" panose="02020603050405020304" pitchFamily="18" charset="0"/>
                <a:ea typeface="思源黑体 CN Medium" panose="020B0600000000000000"/>
                <a:cs typeface="Times New Roman" panose="02020603050405020304" pitchFamily="18" charset="0"/>
              </a:rPr>
              <a:t>uncachd</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数据段默认执行</a:t>
            </a:r>
            <a:r>
              <a:rPr lang="en-US" altLang="zh-CN" sz="1200" b="1" dirty="0">
                <a:latin typeface="Times New Roman" panose="02020603050405020304" pitchFamily="18" charset="0"/>
                <a:ea typeface="思源黑体 CN Medium" panose="020B0600000000000000"/>
                <a:cs typeface="Times New Roman" panose="02020603050405020304" pitchFamily="18" charset="0"/>
              </a:rPr>
              <a:t>cache miss</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处理流程</a:t>
            </a: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p:txBody>
      </p:sp>
      <p:pic>
        <p:nvPicPr>
          <p:cNvPr id="8" name="图片 7" descr="C:\Users\Alienware\Documents\WeChat Files\wxid_ohvm3fxxj34u21\FileStorage\Temp\1685006267459.png">
            <a:extLst>
              <a:ext uri="{FF2B5EF4-FFF2-40B4-BE49-F238E27FC236}">
                <a16:creationId xmlns:a16="http://schemas.microsoft.com/office/drawing/2014/main" id="{F38C01A9-B2A5-454A-A12F-6351F48300A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179095" y="1122392"/>
            <a:ext cx="2131074" cy="3807969"/>
          </a:xfrm>
          <a:prstGeom prst="rect">
            <a:avLst/>
          </a:prstGeom>
          <a:noFill/>
          <a:ln>
            <a:noFill/>
          </a:ln>
        </p:spPr>
      </p:pic>
      <p:sp>
        <p:nvSpPr>
          <p:cNvPr id="2" name="Pentagon 6_1">
            <a:extLst>
              <a:ext uri="{FF2B5EF4-FFF2-40B4-BE49-F238E27FC236}">
                <a16:creationId xmlns:a16="http://schemas.microsoft.com/office/drawing/2014/main" id="{18EDA4B6-F864-F2C4-B9F7-E200BAC107D6}"/>
              </a:ext>
            </a:extLst>
          </p:cNvPr>
          <p:cNvSpPr/>
          <p:nvPr/>
        </p:nvSpPr>
        <p:spPr>
          <a:xfrm>
            <a:off x="-1" y="531656"/>
            <a:ext cx="1926771"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B48022B0-5CD0-7B04-9B96-474D0D137FA2}"/>
              </a:ext>
            </a:extLst>
          </p:cNvPr>
          <p:cNvSpPr txBox="1"/>
          <p:nvPr/>
        </p:nvSpPr>
        <p:spPr>
          <a:xfrm>
            <a:off x="42820" y="713203"/>
            <a:ext cx="1595479" cy="338554"/>
          </a:xfrm>
          <a:prstGeom prst="rect">
            <a:avLst/>
          </a:prstGeom>
          <a:noFill/>
        </p:spPr>
        <p:txBody>
          <a:bodyPr wrap="square" rtlCol="0">
            <a:spAutoFit/>
          </a:bodyPr>
          <a:lstStyle/>
          <a:p>
            <a:pPr algn="dist"/>
            <a:r>
              <a:rPr lang="zh-CN" altLang="en-US"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高性能</a:t>
            </a:r>
            <a:r>
              <a:rPr lang="en-US" altLang="zh-CN"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CPU</a:t>
            </a:r>
            <a:r>
              <a:rPr lang="zh-CN" altLang="en-US"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设计</a:t>
            </a:r>
          </a:p>
        </p:txBody>
      </p:sp>
    </p:spTree>
    <p:extLst>
      <p:ext uri="{BB962C8B-B14F-4D97-AF65-F5344CB8AC3E}">
        <p14:creationId xmlns:p14="http://schemas.microsoft.com/office/powerpoint/2010/main" val="2207751997"/>
      </p:ext>
    </p:extLst>
  </p:cSld>
  <p:clrMapOvr>
    <a:masterClrMapping/>
  </p:clrMapOvr>
  <mc:AlternateContent xmlns:mc="http://schemas.openxmlformats.org/markup-compatibility/2006" xmlns:p14="http://schemas.microsoft.com/office/powerpoint/2010/main">
    <mc:Choice Requires="p14">
      <p:transition p14:dur="10" advTm="36008"/>
    </mc:Choice>
    <mc:Fallback xmlns="">
      <p:transition advTm="36008"/>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CF0D450-DA83-4655-BABE-7A2A6D787CF6}"/>
              </a:ext>
            </a:extLst>
          </p:cNvPr>
          <p:cNvSpPr txBox="1"/>
          <p:nvPr/>
        </p:nvSpPr>
        <p:spPr>
          <a:xfrm>
            <a:off x="840560" y="1531296"/>
            <a:ext cx="4284588" cy="707886"/>
          </a:xfrm>
          <a:prstGeom prst="rect">
            <a:avLst/>
          </a:prstGeom>
          <a:noFill/>
        </p:spPr>
        <p:txBody>
          <a:bodyPr wrap="square" rtlCol="0">
            <a:spAutoFit/>
          </a:bodyPr>
          <a:lstStyle/>
          <a:p>
            <a:pPr algn="just"/>
            <a:r>
              <a:rPr lang="en-US" altLang="zh-CN" sz="1600" b="1" dirty="0">
                <a:solidFill>
                  <a:schemeClr val="bg1">
                    <a:lumMod val="50000"/>
                  </a:schemeClr>
                </a:solidFill>
                <a:latin typeface="思源黑体 CN Heavy"/>
                <a:ea typeface="思源黑体 CN Medium" panose="020B0600000000000000"/>
                <a:cs typeface="Times New Roman" panose="02020603050405020304" pitchFamily="18" charset="0"/>
              </a:rPr>
              <a:t>AXI</a:t>
            </a:r>
            <a:r>
              <a:rPr lang="zh-CN" altLang="en-US" sz="1600" b="1" dirty="0">
                <a:solidFill>
                  <a:schemeClr val="bg1">
                    <a:lumMod val="50000"/>
                  </a:schemeClr>
                </a:solidFill>
                <a:latin typeface="思源黑体 CN Heavy"/>
                <a:ea typeface="思源黑体 CN Medium" panose="020B0600000000000000"/>
                <a:cs typeface="Times New Roman" panose="02020603050405020304" pitchFamily="18" charset="0"/>
              </a:rPr>
              <a:t>接口：通信与扩展</a:t>
            </a:r>
            <a:endParaRPr lang="en-US" altLang="zh-CN" sz="1600" b="1" dirty="0">
              <a:solidFill>
                <a:schemeClr val="bg1">
                  <a:lumMod val="50000"/>
                </a:schemeClr>
              </a:solidFill>
              <a:latin typeface="思源黑体 CN Heavy"/>
              <a:ea typeface="思源黑体 CN Medium" panose="020B0600000000000000"/>
              <a:cs typeface="Times New Roman" panose="02020603050405020304" pitchFamily="18" charset="0"/>
            </a:endParaRPr>
          </a:p>
          <a:p>
            <a:pPr algn="just"/>
            <a:endParaRPr lang="en-US" altLang="zh-CN" sz="1200" b="1" dirty="0">
              <a:latin typeface="思源黑体 CN Heavy"/>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ea typeface="思源黑体 CN Medium" panose="020B0600000000000000"/>
                <a:cs typeface="Times New Roman" panose="02020603050405020304" pitchFamily="18" charset="0"/>
              </a:rPr>
              <a:t>读写通道独立，支持</a:t>
            </a:r>
            <a:r>
              <a:rPr lang="zh-CN" altLang="en-US" sz="1200" b="1" dirty="0">
                <a:solidFill>
                  <a:srgbClr val="C00000"/>
                </a:solidFill>
                <a:latin typeface="Times New Roman" panose="02020603050405020304" pitchFamily="18" charset="0"/>
                <a:ea typeface="思源黑体 CN Medium" panose="020B0600000000000000"/>
                <a:cs typeface="Times New Roman" panose="02020603050405020304" pitchFamily="18" charset="0"/>
              </a:rPr>
              <a:t>双向并行</a:t>
            </a:r>
            <a:endParaRPr lang="en-US" altLang="zh-CN" sz="1200" b="1" dirty="0">
              <a:solidFill>
                <a:srgbClr val="C00000"/>
              </a:solidFill>
              <a:latin typeface="Times New Roman" panose="02020603050405020304" pitchFamily="18" charset="0"/>
              <a:ea typeface="思源黑体 CN Medium" panose="020B0600000000000000"/>
              <a:cs typeface="Times New Roman" panose="02020603050405020304" pitchFamily="18" charset="0"/>
            </a:endParaRPr>
          </a:p>
        </p:txBody>
      </p:sp>
      <p:sp>
        <p:nvSpPr>
          <p:cNvPr id="52" name="Pentagon 6_1">
            <a:extLst>
              <a:ext uri="{FF2B5EF4-FFF2-40B4-BE49-F238E27FC236}">
                <a16:creationId xmlns:a16="http://schemas.microsoft.com/office/drawing/2014/main" id="{AF00C5AC-1046-411F-939E-89D5936C785B}"/>
              </a:ext>
            </a:extLst>
          </p:cNvPr>
          <p:cNvSpPr/>
          <p:nvPr/>
        </p:nvSpPr>
        <p:spPr>
          <a:xfrm>
            <a:off x="-1" y="531656"/>
            <a:ext cx="1926771"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8699EC9A-81A9-4AD6-9962-57AA5A2F4CD8}"/>
              </a:ext>
            </a:extLst>
          </p:cNvPr>
          <p:cNvSpPr txBox="1"/>
          <p:nvPr/>
        </p:nvSpPr>
        <p:spPr>
          <a:xfrm>
            <a:off x="42821" y="642567"/>
            <a:ext cx="1595479" cy="479825"/>
          </a:xfrm>
          <a:prstGeom prst="rect">
            <a:avLst/>
          </a:prstGeom>
          <a:noFill/>
        </p:spPr>
        <p:txBody>
          <a:bodyPr wrap="square" rtlCol="0">
            <a:spAutoFit/>
          </a:bodyPr>
          <a:lstStyle/>
          <a:p>
            <a:pPr algn="dist"/>
            <a:r>
              <a:rPr lang="en-US" altLang="zh-CN" sz="2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CPU</a:t>
            </a:r>
            <a:r>
              <a:rPr lang="zh-CN" altLang="en-US" sz="2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设计</a:t>
            </a:r>
          </a:p>
        </p:txBody>
      </p:sp>
      <p:pic>
        <p:nvPicPr>
          <p:cNvPr id="4" name="图片 3">
            <a:extLst>
              <a:ext uri="{FF2B5EF4-FFF2-40B4-BE49-F238E27FC236}">
                <a16:creationId xmlns:a16="http://schemas.microsoft.com/office/drawing/2014/main" id="{4F590E8E-249C-4BAE-8A60-436946FC0B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49091" y="2735249"/>
            <a:ext cx="7121237" cy="3809033"/>
          </a:xfrm>
          <a:prstGeom prst="rect">
            <a:avLst/>
          </a:prstGeom>
        </p:spPr>
      </p:pic>
      <p:sp>
        <p:nvSpPr>
          <p:cNvPr id="2" name="Pentagon 6_1">
            <a:extLst>
              <a:ext uri="{FF2B5EF4-FFF2-40B4-BE49-F238E27FC236}">
                <a16:creationId xmlns:a16="http://schemas.microsoft.com/office/drawing/2014/main" id="{8756FB42-29A3-5F09-CD98-52F789DBC876}"/>
              </a:ext>
            </a:extLst>
          </p:cNvPr>
          <p:cNvSpPr/>
          <p:nvPr/>
        </p:nvSpPr>
        <p:spPr>
          <a:xfrm>
            <a:off x="-1" y="531656"/>
            <a:ext cx="1926771"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FAAD2A2-E68D-BC4F-E90A-A9AD3D444FC0}"/>
              </a:ext>
            </a:extLst>
          </p:cNvPr>
          <p:cNvSpPr txBox="1"/>
          <p:nvPr/>
        </p:nvSpPr>
        <p:spPr>
          <a:xfrm>
            <a:off x="42820" y="713203"/>
            <a:ext cx="1595479" cy="338554"/>
          </a:xfrm>
          <a:prstGeom prst="rect">
            <a:avLst/>
          </a:prstGeom>
          <a:noFill/>
        </p:spPr>
        <p:txBody>
          <a:bodyPr wrap="square" rtlCol="0">
            <a:spAutoFit/>
          </a:bodyPr>
          <a:lstStyle/>
          <a:p>
            <a:pPr algn="dist"/>
            <a:r>
              <a:rPr lang="zh-CN" altLang="en-US"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高性能</a:t>
            </a:r>
            <a:r>
              <a:rPr lang="en-US" altLang="zh-CN"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CPU</a:t>
            </a:r>
            <a:r>
              <a:rPr lang="zh-CN" altLang="en-US"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设计</a:t>
            </a:r>
          </a:p>
        </p:txBody>
      </p:sp>
    </p:spTree>
    <p:extLst>
      <p:ext uri="{BB962C8B-B14F-4D97-AF65-F5344CB8AC3E}">
        <p14:creationId xmlns:p14="http://schemas.microsoft.com/office/powerpoint/2010/main" val="2804006141"/>
      </p:ext>
    </p:extLst>
  </p:cSld>
  <p:clrMapOvr>
    <a:masterClrMapping/>
  </p:clrMapOvr>
  <mc:AlternateContent xmlns:mc="http://schemas.openxmlformats.org/markup-compatibility/2006" xmlns:p14="http://schemas.microsoft.com/office/powerpoint/2010/main">
    <mc:Choice Requires="p14">
      <p:transition p14:dur="10" advTm="25357"/>
    </mc:Choice>
    <mc:Fallback xmlns="">
      <p:transition advTm="2535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09CC900-BD65-40FA-AB46-83BF1067F81C}"/>
              </a:ext>
            </a:extLst>
          </p:cNvPr>
          <p:cNvSpPr txBox="1"/>
          <p:nvPr/>
        </p:nvSpPr>
        <p:spPr>
          <a:xfrm>
            <a:off x="2141634" y="2420483"/>
            <a:ext cx="1543692" cy="461665"/>
          </a:xfrm>
          <a:prstGeom prst="rect">
            <a:avLst/>
          </a:prstGeom>
          <a:noFill/>
        </p:spPr>
        <p:txBody>
          <a:bodyPr wrap="none" rtlCol="0">
            <a:spAutoFit/>
          </a:bodyPr>
          <a:lstStyle/>
          <a:p>
            <a:r>
              <a:rPr kumimoji="1" lang="en-US" altLang="zh-CN" sz="2400" dirty="0">
                <a:solidFill>
                  <a:srgbClr val="263C88"/>
                </a:solidFill>
                <a:latin typeface="思源黑体 CN Heavy" panose="020B0A00000000000000" pitchFamily="34" charset="-122"/>
                <a:ea typeface="思源黑体 CN Heavy" panose="020B0A00000000000000" pitchFamily="34" charset="-122"/>
              </a:rPr>
              <a:t>PART</a:t>
            </a:r>
            <a:r>
              <a:rPr kumimoji="1" lang="zh-CN" altLang="en-US" sz="2400" dirty="0">
                <a:solidFill>
                  <a:srgbClr val="263C88"/>
                </a:solidFill>
                <a:latin typeface="思源黑体 CN Heavy" panose="020B0A00000000000000" pitchFamily="34" charset="-122"/>
                <a:ea typeface="思源黑体 CN Heavy" panose="020B0A00000000000000" pitchFamily="34" charset="-122"/>
              </a:rPr>
              <a:t> </a:t>
            </a:r>
            <a:r>
              <a:rPr kumimoji="1" lang="en-US" altLang="zh-CN" sz="2400" dirty="0">
                <a:solidFill>
                  <a:srgbClr val="263C88"/>
                </a:solidFill>
                <a:latin typeface="思源黑体 CN Heavy" panose="020B0A00000000000000" pitchFamily="34" charset="-122"/>
                <a:ea typeface="思源黑体 CN Heavy" panose="020B0A00000000000000" pitchFamily="34" charset="-122"/>
              </a:rPr>
              <a:t>01.</a:t>
            </a:r>
            <a:endParaRPr kumimoji="1" lang="zh-CN" altLang="en-US" sz="2400" dirty="0">
              <a:solidFill>
                <a:srgbClr val="263C88"/>
              </a:solidFill>
              <a:latin typeface="思源黑体 CN Heavy" panose="020B0A00000000000000" pitchFamily="34" charset="-122"/>
              <a:ea typeface="思源黑体 CN Heavy" panose="020B0A00000000000000" pitchFamily="34" charset="-122"/>
            </a:endParaRPr>
          </a:p>
        </p:txBody>
      </p:sp>
      <p:sp>
        <p:nvSpPr>
          <p:cNvPr id="3" name="文本框 2">
            <a:extLst>
              <a:ext uri="{FF2B5EF4-FFF2-40B4-BE49-F238E27FC236}">
                <a16:creationId xmlns:a16="http://schemas.microsoft.com/office/drawing/2014/main" id="{A67E6397-F58E-408F-9B19-46C4ABFA4392}"/>
              </a:ext>
            </a:extLst>
          </p:cNvPr>
          <p:cNvSpPr txBox="1"/>
          <p:nvPr/>
        </p:nvSpPr>
        <p:spPr>
          <a:xfrm>
            <a:off x="2141634" y="2789815"/>
            <a:ext cx="3033203" cy="523220"/>
          </a:xfrm>
          <a:prstGeom prst="rect">
            <a:avLst/>
          </a:prstGeom>
          <a:noFill/>
        </p:spPr>
        <p:txBody>
          <a:bodyPr wrap="none" rtlCol="0">
            <a:spAutoFit/>
          </a:bodyPr>
          <a:lstStyle/>
          <a:p>
            <a:r>
              <a:rPr lang="zh-CN" altLang="en-US" sz="2800" b="1" dirty="0">
                <a:latin typeface="思源黑体 CN Medium" panose="020B0600000000000000" pitchFamily="34" charset="-122"/>
                <a:ea typeface="思源黑体 CN Medium" panose="020B0600000000000000" pitchFamily="34" charset="-122"/>
                <a:sym typeface="Arial" panose="020B0604020202020204" pitchFamily="34" charset="0"/>
              </a:rPr>
              <a:t>硬件加速</a:t>
            </a:r>
            <a:r>
              <a:rPr lang="en-US" altLang="zh-CN" sz="2800" b="1" dirty="0">
                <a:latin typeface="思源黑体 CN Medium" panose="020B0600000000000000" pitchFamily="34" charset="-122"/>
                <a:ea typeface="思源黑体 CN Medium" panose="020B0600000000000000" pitchFamily="34" charset="-122"/>
                <a:sym typeface="Arial" panose="020B0604020202020204" pitchFamily="34" charset="0"/>
              </a:rPr>
              <a:t>SoC</a:t>
            </a:r>
            <a:r>
              <a:rPr lang="zh-CN" altLang="en-US" sz="2800" b="1" dirty="0">
                <a:latin typeface="思源黑体 CN Medium" panose="020B0600000000000000" pitchFamily="34" charset="-122"/>
                <a:ea typeface="思源黑体 CN Medium" panose="020B0600000000000000" pitchFamily="34" charset="-122"/>
                <a:sym typeface="Arial" panose="020B0604020202020204" pitchFamily="34" charset="0"/>
              </a:rPr>
              <a:t>简介</a:t>
            </a:r>
          </a:p>
        </p:txBody>
      </p:sp>
      <p:sp>
        <p:nvSpPr>
          <p:cNvPr id="5" name="文本框 4">
            <a:extLst>
              <a:ext uri="{FF2B5EF4-FFF2-40B4-BE49-F238E27FC236}">
                <a16:creationId xmlns:a16="http://schemas.microsoft.com/office/drawing/2014/main" id="{4CF9031A-E013-43C1-9E77-7D7B80B0C95B}"/>
              </a:ext>
            </a:extLst>
          </p:cNvPr>
          <p:cNvSpPr txBox="1"/>
          <p:nvPr/>
        </p:nvSpPr>
        <p:spPr>
          <a:xfrm>
            <a:off x="2141634" y="4474459"/>
            <a:ext cx="1458413" cy="461665"/>
          </a:xfrm>
          <a:prstGeom prst="rect">
            <a:avLst/>
          </a:prstGeom>
          <a:noFill/>
        </p:spPr>
        <p:txBody>
          <a:bodyPr wrap="none" rtlCol="0">
            <a:spAutoFit/>
          </a:bodyPr>
          <a:lstStyle/>
          <a:p>
            <a:r>
              <a:rPr kumimoji="1" lang="en-US" altLang="zh-CN" sz="2400" dirty="0">
                <a:solidFill>
                  <a:srgbClr val="263C88"/>
                </a:solidFill>
                <a:latin typeface="思源黑体 CN Heavy" panose="020B0A00000000000000" pitchFamily="34" charset="-122"/>
                <a:ea typeface="思源黑体 CN Heavy" panose="020B0A00000000000000" pitchFamily="34" charset="-122"/>
              </a:rPr>
              <a:t>PART</a:t>
            </a:r>
            <a:r>
              <a:rPr kumimoji="1" lang="zh-CN" altLang="en-US" sz="2400" dirty="0">
                <a:solidFill>
                  <a:srgbClr val="263C88"/>
                </a:solidFill>
                <a:latin typeface="思源黑体 CN Heavy" panose="020B0A00000000000000" pitchFamily="34" charset="-122"/>
                <a:ea typeface="思源黑体 CN Heavy" panose="020B0A00000000000000" pitchFamily="34" charset="-122"/>
              </a:rPr>
              <a:t> </a:t>
            </a:r>
            <a:r>
              <a:rPr kumimoji="1" lang="en-US" altLang="zh-CN" sz="2400" dirty="0">
                <a:solidFill>
                  <a:srgbClr val="263C88"/>
                </a:solidFill>
                <a:latin typeface="思源黑体 CN Heavy" panose="020B0A00000000000000" pitchFamily="34" charset="-122"/>
                <a:ea typeface="思源黑体 CN Heavy" panose="020B0A00000000000000" pitchFamily="34" charset="-122"/>
              </a:rPr>
              <a:t>03.</a:t>
            </a:r>
            <a:endParaRPr kumimoji="1" lang="zh-CN" altLang="en-US" sz="2400" dirty="0">
              <a:solidFill>
                <a:srgbClr val="263C88"/>
              </a:solidFill>
              <a:latin typeface="思源黑体 CN Heavy" panose="020B0A00000000000000" pitchFamily="34" charset="-122"/>
              <a:ea typeface="思源黑体 CN Heavy" panose="020B0A00000000000000" pitchFamily="34" charset="-122"/>
            </a:endParaRPr>
          </a:p>
        </p:txBody>
      </p:sp>
      <p:sp>
        <p:nvSpPr>
          <p:cNvPr id="6" name="文本框 5">
            <a:extLst>
              <a:ext uri="{FF2B5EF4-FFF2-40B4-BE49-F238E27FC236}">
                <a16:creationId xmlns:a16="http://schemas.microsoft.com/office/drawing/2014/main" id="{217F3152-855A-404A-AF5D-C4D669C99774}"/>
              </a:ext>
            </a:extLst>
          </p:cNvPr>
          <p:cNvSpPr txBox="1"/>
          <p:nvPr/>
        </p:nvSpPr>
        <p:spPr>
          <a:xfrm>
            <a:off x="2141634" y="4843791"/>
            <a:ext cx="2728632" cy="523220"/>
          </a:xfrm>
          <a:prstGeom prst="rect">
            <a:avLst/>
          </a:prstGeom>
          <a:noFill/>
        </p:spPr>
        <p:txBody>
          <a:bodyPr wrap="none" rtlCol="0">
            <a:spAutoFit/>
          </a:bodyPr>
          <a:lstStyle/>
          <a:p>
            <a:r>
              <a:rPr lang="en-US" altLang="zh-CN" sz="2800" b="1" dirty="0">
                <a:latin typeface="思源黑体 CN Medium" panose="020B0600000000000000" pitchFamily="34" charset="-122"/>
                <a:ea typeface="思源黑体 CN Medium" panose="020B0600000000000000" pitchFamily="34" charset="-122"/>
                <a:sym typeface="Arial" panose="020B0604020202020204" pitchFamily="34" charset="0"/>
              </a:rPr>
              <a:t>AI</a:t>
            </a:r>
            <a:r>
              <a:rPr lang="zh-CN" altLang="en-US" sz="2800" b="1" dirty="0">
                <a:latin typeface="思源黑体 CN Medium" panose="020B0600000000000000" pitchFamily="34" charset="-122"/>
                <a:ea typeface="思源黑体 CN Medium" panose="020B0600000000000000" pitchFamily="34" charset="-122"/>
                <a:sym typeface="Arial" panose="020B0604020202020204" pitchFamily="34" charset="0"/>
              </a:rPr>
              <a:t>加速模块设计</a:t>
            </a:r>
          </a:p>
        </p:txBody>
      </p:sp>
      <p:sp>
        <p:nvSpPr>
          <p:cNvPr id="8" name="文本框 7">
            <a:extLst>
              <a:ext uri="{FF2B5EF4-FFF2-40B4-BE49-F238E27FC236}">
                <a16:creationId xmlns:a16="http://schemas.microsoft.com/office/drawing/2014/main" id="{84245C3E-5312-4BCA-B54E-6521074762FB}"/>
              </a:ext>
            </a:extLst>
          </p:cNvPr>
          <p:cNvSpPr txBox="1"/>
          <p:nvPr/>
        </p:nvSpPr>
        <p:spPr>
          <a:xfrm>
            <a:off x="7257778" y="2420483"/>
            <a:ext cx="1458413" cy="461665"/>
          </a:xfrm>
          <a:prstGeom prst="rect">
            <a:avLst/>
          </a:prstGeom>
          <a:noFill/>
        </p:spPr>
        <p:txBody>
          <a:bodyPr wrap="none" rtlCol="0">
            <a:spAutoFit/>
          </a:bodyPr>
          <a:lstStyle/>
          <a:p>
            <a:r>
              <a:rPr kumimoji="1" lang="en-US" altLang="zh-CN" sz="2400" dirty="0">
                <a:solidFill>
                  <a:srgbClr val="263C88"/>
                </a:solidFill>
                <a:latin typeface="思源黑体 CN Heavy" panose="020B0A00000000000000" pitchFamily="34" charset="-122"/>
                <a:ea typeface="思源黑体 CN Heavy" panose="020B0A00000000000000" pitchFamily="34" charset="-122"/>
              </a:rPr>
              <a:t>PART</a:t>
            </a:r>
            <a:r>
              <a:rPr kumimoji="1" lang="zh-CN" altLang="en-US" sz="2400" dirty="0">
                <a:solidFill>
                  <a:srgbClr val="263C88"/>
                </a:solidFill>
                <a:latin typeface="思源黑体 CN Heavy" panose="020B0A00000000000000" pitchFamily="34" charset="-122"/>
                <a:ea typeface="思源黑体 CN Heavy" panose="020B0A00000000000000" pitchFamily="34" charset="-122"/>
              </a:rPr>
              <a:t> </a:t>
            </a:r>
            <a:r>
              <a:rPr kumimoji="1" lang="en-US" altLang="zh-CN" sz="2400" dirty="0">
                <a:solidFill>
                  <a:srgbClr val="263C88"/>
                </a:solidFill>
                <a:latin typeface="思源黑体 CN Heavy" panose="020B0A00000000000000" pitchFamily="34" charset="-122"/>
                <a:ea typeface="思源黑体 CN Heavy" panose="020B0A00000000000000" pitchFamily="34" charset="-122"/>
              </a:rPr>
              <a:t>02.</a:t>
            </a:r>
            <a:endParaRPr kumimoji="1" lang="zh-CN" altLang="en-US" sz="2400" dirty="0">
              <a:solidFill>
                <a:srgbClr val="263C88"/>
              </a:solidFill>
              <a:latin typeface="思源黑体 CN Heavy" panose="020B0A00000000000000" pitchFamily="34" charset="-122"/>
              <a:ea typeface="思源黑体 CN Heavy" panose="020B0A00000000000000" pitchFamily="34" charset="-122"/>
            </a:endParaRPr>
          </a:p>
        </p:txBody>
      </p:sp>
      <p:sp>
        <p:nvSpPr>
          <p:cNvPr id="9" name="文本框 8">
            <a:extLst>
              <a:ext uri="{FF2B5EF4-FFF2-40B4-BE49-F238E27FC236}">
                <a16:creationId xmlns:a16="http://schemas.microsoft.com/office/drawing/2014/main" id="{1F1E42D7-E628-4257-8512-193196938735}"/>
              </a:ext>
            </a:extLst>
          </p:cNvPr>
          <p:cNvSpPr txBox="1"/>
          <p:nvPr/>
        </p:nvSpPr>
        <p:spPr>
          <a:xfrm>
            <a:off x="7257778" y="2789815"/>
            <a:ext cx="2830775" cy="523220"/>
          </a:xfrm>
          <a:prstGeom prst="rect">
            <a:avLst/>
          </a:prstGeom>
          <a:noFill/>
        </p:spPr>
        <p:txBody>
          <a:bodyPr wrap="none" rtlCol="0">
            <a:spAutoFit/>
          </a:bodyPr>
          <a:lstStyle/>
          <a:p>
            <a:r>
              <a:rPr lang="zh-CN" altLang="en-US" sz="2800" b="1" dirty="0">
                <a:latin typeface="思源黑体 CN Medium" panose="020B0600000000000000" pitchFamily="34" charset="-122"/>
                <a:ea typeface="思源黑体 CN Medium" panose="020B0600000000000000" pitchFamily="34" charset="-122"/>
                <a:sym typeface="Arial" panose="020B0604020202020204" pitchFamily="34" charset="0"/>
              </a:rPr>
              <a:t>高性能</a:t>
            </a:r>
            <a:r>
              <a:rPr lang="en-US" altLang="zh-CN" sz="2800" b="1" dirty="0">
                <a:latin typeface="思源黑体 CN Medium" panose="020B0600000000000000" pitchFamily="34" charset="-122"/>
                <a:ea typeface="思源黑体 CN Medium" panose="020B0600000000000000" pitchFamily="34" charset="-122"/>
                <a:sym typeface="Arial" panose="020B0604020202020204" pitchFamily="34" charset="0"/>
              </a:rPr>
              <a:t>CPU</a:t>
            </a:r>
            <a:r>
              <a:rPr lang="zh-CN" altLang="en-US" sz="2800" b="1" dirty="0">
                <a:latin typeface="思源黑体 CN Medium" panose="020B0600000000000000" pitchFamily="34" charset="-122"/>
                <a:ea typeface="思源黑体 CN Medium" panose="020B0600000000000000" pitchFamily="34" charset="-122"/>
                <a:sym typeface="Arial" panose="020B0604020202020204" pitchFamily="34" charset="0"/>
              </a:rPr>
              <a:t>设计</a:t>
            </a:r>
          </a:p>
        </p:txBody>
      </p:sp>
      <p:sp>
        <p:nvSpPr>
          <p:cNvPr id="11" name="文本框 10">
            <a:extLst>
              <a:ext uri="{FF2B5EF4-FFF2-40B4-BE49-F238E27FC236}">
                <a16:creationId xmlns:a16="http://schemas.microsoft.com/office/drawing/2014/main" id="{14A1728F-B930-4829-BCBC-B1F0464570AF}"/>
              </a:ext>
            </a:extLst>
          </p:cNvPr>
          <p:cNvSpPr txBox="1"/>
          <p:nvPr/>
        </p:nvSpPr>
        <p:spPr>
          <a:xfrm>
            <a:off x="7257778" y="4474459"/>
            <a:ext cx="1543692" cy="461665"/>
          </a:xfrm>
          <a:prstGeom prst="rect">
            <a:avLst/>
          </a:prstGeom>
          <a:noFill/>
        </p:spPr>
        <p:txBody>
          <a:bodyPr wrap="none" rtlCol="0">
            <a:spAutoFit/>
          </a:bodyPr>
          <a:lstStyle/>
          <a:p>
            <a:r>
              <a:rPr kumimoji="1" lang="en-US" altLang="zh-CN" sz="2400">
                <a:solidFill>
                  <a:srgbClr val="263C88"/>
                </a:solidFill>
                <a:latin typeface="思源黑体 CN Heavy" panose="020B0A00000000000000" pitchFamily="34" charset="-122"/>
                <a:ea typeface="思源黑体 CN Heavy" panose="020B0A00000000000000" pitchFamily="34" charset="-122"/>
              </a:rPr>
              <a:t>PART</a:t>
            </a:r>
            <a:r>
              <a:rPr kumimoji="1" lang="zh-CN" altLang="en-US" sz="2400">
                <a:solidFill>
                  <a:srgbClr val="263C88"/>
                </a:solidFill>
                <a:latin typeface="思源黑体 CN Heavy" panose="020B0A00000000000000" pitchFamily="34" charset="-122"/>
                <a:ea typeface="思源黑体 CN Heavy" panose="020B0A00000000000000" pitchFamily="34" charset="-122"/>
              </a:rPr>
              <a:t> </a:t>
            </a:r>
            <a:r>
              <a:rPr kumimoji="1" lang="en-US" altLang="zh-CN" sz="2400">
                <a:solidFill>
                  <a:srgbClr val="263C88"/>
                </a:solidFill>
                <a:latin typeface="思源黑体 CN Heavy" panose="020B0A00000000000000" pitchFamily="34" charset="-122"/>
                <a:ea typeface="思源黑体 CN Heavy" panose="020B0A00000000000000" pitchFamily="34" charset="-122"/>
              </a:rPr>
              <a:t>04.</a:t>
            </a:r>
            <a:endParaRPr kumimoji="1" lang="zh-CN" altLang="en-US" sz="2400">
              <a:solidFill>
                <a:srgbClr val="263C88"/>
              </a:solidFill>
              <a:latin typeface="思源黑体 CN Heavy" panose="020B0A00000000000000" pitchFamily="34" charset="-122"/>
              <a:ea typeface="思源黑体 CN Heavy" panose="020B0A00000000000000" pitchFamily="34" charset="-122"/>
            </a:endParaRPr>
          </a:p>
        </p:txBody>
      </p:sp>
      <p:sp>
        <p:nvSpPr>
          <p:cNvPr id="12" name="文本框 11">
            <a:extLst>
              <a:ext uri="{FF2B5EF4-FFF2-40B4-BE49-F238E27FC236}">
                <a16:creationId xmlns:a16="http://schemas.microsoft.com/office/drawing/2014/main" id="{D0BDC978-7E62-4950-9B32-0C33EE174893}"/>
              </a:ext>
            </a:extLst>
          </p:cNvPr>
          <p:cNvSpPr txBox="1"/>
          <p:nvPr/>
        </p:nvSpPr>
        <p:spPr>
          <a:xfrm>
            <a:off x="7257778" y="4843791"/>
            <a:ext cx="2698175" cy="523220"/>
          </a:xfrm>
          <a:prstGeom prst="rect">
            <a:avLst/>
          </a:prstGeom>
          <a:noFill/>
        </p:spPr>
        <p:txBody>
          <a:bodyPr wrap="none" rtlCol="0">
            <a:spAutoFit/>
          </a:bodyPr>
          <a:lstStyle/>
          <a:p>
            <a:r>
              <a:rPr lang="zh-CN" altLang="en-US" sz="2800" b="1" dirty="0">
                <a:latin typeface="思源黑体 CN Medium" panose="020B0600000000000000" pitchFamily="34" charset="-122"/>
                <a:ea typeface="思源黑体 CN Medium" panose="020B0600000000000000" pitchFamily="34" charset="-122"/>
                <a:sym typeface="Arial" panose="020B0604020202020204" pitchFamily="34" charset="0"/>
              </a:rPr>
              <a:t>实验与系统演示</a:t>
            </a:r>
          </a:p>
        </p:txBody>
      </p:sp>
      <p:sp>
        <p:nvSpPr>
          <p:cNvPr id="14" name="平行四边形 13">
            <a:extLst>
              <a:ext uri="{FF2B5EF4-FFF2-40B4-BE49-F238E27FC236}">
                <a16:creationId xmlns:a16="http://schemas.microsoft.com/office/drawing/2014/main" id="{ED51FC8C-FC5A-49D8-AE4E-C8FD316E7CE6}"/>
              </a:ext>
            </a:extLst>
          </p:cNvPr>
          <p:cNvSpPr/>
          <p:nvPr/>
        </p:nvSpPr>
        <p:spPr>
          <a:xfrm>
            <a:off x="-2319321" y="0"/>
            <a:ext cx="5440640" cy="4322528"/>
          </a:xfrm>
          <a:prstGeom prst="parallelogram">
            <a:avLst>
              <a:gd name="adj" fmla="val 82944"/>
            </a:avLst>
          </a:prstGeom>
          <a:solidFill>
            <a:srgbClr val="E9EA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a:extLst>
              <a:ext uri="{FF2B5EF4-FFF2-40B4-BE49-F238E27FC236}">
                <a16:creationId xmlns:a16="http://schemas.microsoft.com/office/drawing/2014/main" id="{B0FF47EE-AD68-435F-874B-76BF349E0101}"/>
              </a:ext>
            </a:extLst>
          </p:cNvPr>
          <p:cNvSpPr/>
          <p:nvPr/>
        </p:nvSpPr>
        <p:spPr>
          <a:xfrm>
            <a:off x="-2554547" y="1096427"/>
            <a:ext cx="5440640" cy="4322528"/>
          </a:xfrm>
          <a:prstGeom prst="parallelogram">
            <a:avLst>
              <a:gd name="adj" fmla="val 82944"/>
            </a:avLst>
          </a:prstGeom>
          <a:solidFill>
            <a:srgbClr val="E9EAEF">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五边形 18">
            <a:extLst>
              <a:ext uri="{FF2B5EF4-FFF2-40B4-BE49-F238E27FC236}">
                <a16:creationId xmlns:a16="http://schemas.microsoft.com/office/drawing/2014/main" id="{A1D17B1D-3BD7-494A-865A-7839F03D8FC9}"/>
              </a:ext>
            </a:extLst>
          </p:cNvPr>
          <p:cNvSpPr/>
          <p:nvPr/>
        </p:nvSpPr>
        <p:spPr>
          <a:xfrm>
            <a:off x="829012" y="1129640"/>
            <a:ext cx="1543691"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5555536C-EF00-45D9-B39C-A146A8A5DB2C}"/>
              </a:ext>
            </a:extLst>
          </p:cNvPr>
          <p:cNvGrpSpPr/>
          <p:nvPr/>
        </p:nvGrpSpPr>
        <p:grpSpPr>
          <a:xfrm>
            <a:off x="1335852" y="596362"/>
            <a:ext cx="2926923" cy="1182870"/>
            <a:chOff x="5223164" y="476672"/>
            <a:chExt cx="1745672" cy="1182870"/>
          </a:xfrm>
        </p:grpSpPr>
        <p:sp>
          <p:nvSpPr>
            <p:cNvPr id="21" name="文本框 20">
              <a:extLst>
                <a:ext uri="{FF2B5EF4-FFF2-40B4-BE49-F238E27FC236}">
                  <a16:creationId xmlns:a16="http://schemas.microsoft.com/office/drawing/2014/main" id="{4E498E58-CB75-4F89-8F44-34A45C4A89EB}"/>
                </a:ext>
              </a:extLst>
            </p:cNvPr>
            <p:cNvSpPr txBox="1"/>
            <p:nvPr/>
          </p:nvSpPr>
          <p:spPr>
            <a:xfrm>
              <a:off x="5223164" y="476672"/>
              <a:ext cx="1745672" cy="923330"/>
            </a:xfrm>
            <a:prstGeom prst="rect">
              <a:avLst/>
            </a:prstGeom>
            <a:noFill/>
          </p:spPr>
          <p:txBody>
            <a:bodyPr wrap="square" rtlCol="0">
              <a:spAutoFit/>
            </a:bodyPr>
            <a:lstStyle/>
            <a:p>
              <a:r>
                <a:rPr lang="zh-CN" altLang="en-US" sz="5400" dirty="0">
                  <a:latin typeface="思源黑体 CN Medium" panose="020B0600000000000000" pitchFamily="34" charset="-122"/>
                  <a:ea typeface="思源黑体 CN Medium" panose="020B0600000000000000" pitchFamily="34" charset="-122"/>
                  <a:sym typeface="Arial" panose="020B0604020202020204" pitchFamily="34" charset="0"/>
                </a:rPr>
                <a:t>目 录</a:t>
              </a:r>
            </a:p>
          </p:txBody>
        </p:sp>
        <p:sp>
          <p:nvSpPr>
            <p:cNvPr id="22" name="文本框 21">
              <a:extLst>
                <a:ext uri="{FF2B5EF4-FFF2-40B4-BE49-F238E27FC236}">
                  <a16:creationId xmlns:a16="http://schemas.microsoft.com/office/drawing/2014/main" id="{B39CE33F-7692-4656-B8D1-DC428824018C}"/>
                </a:ext>
              </a:extLst>
            </p:cNvPr>
            <p:cNvSpPr txBox="1"/>
            <p:nvPr/>
          </p:nvSpPr>
          <p:spPr>
            <a:xfrm>
              <a:off x="5250873" y="1259432"/>
              <a:ext cx="1690254" cy="400110"/>
            </a:xfrm>
            <a:prstGeom prst="rect">
              <a:avLst/>
            </a:prstGeom>
            <a:noFill/>
          </p:spPr>
          <p:txBody>
            <a:bodyPr wrap="square" rtlCol="0">
              <a:spAutoFit/>
            </a:bodyPr>
            <a:lstStyle/>
            <a:p>
              <a:r>
                <a:rPr lang="en-US" altLang="zh-CN" sz="2000" spc="600" dirty="0">
                  <a:solidFill>
                    <a:schemeClr val="tx1">
                      <a:lumMod val="75000"/>
                      <a:lumOff val="25000"/>
                    </a:schemeClr>
                  </a:solidFill>
                  <a:latin typeface="思源黑体 CN Medium" panose="020B0600000000000000" pitchFamily="34" charset="-122"/>
                  <a:ea typeface="思源黑体 CN Medium" panose="020B0600000000000000" pitchFamily="34" charset="-122"/>
                  <a:sym typeface="Arial" panose="020B0604020202020204" pitchFamily="34" charset="0"/>
                </a:rPr>
                <a:t>CONTENTS</a:t>
              </a:r>
              <a:endParaRPr lang="zh-CN" altLang="en-US" sz="2000" spc="600" dirty="0">
                <a:solidFill>
                  <a:schemeClr val="tx1">
                    <a:lumMod val="75000"/>
                    <a:lumOff val="25000"/>
                  </a:schemeClr>
                </a:solidFill>
                <a:latin typeface="思源黑体 CN Medium" panose="020B0600000000000000" pitchFamily="34" charset="-122"/>
                <a:ea typeface="思源黑体 CN Medium" panose="020B0600000000000000" pitchFamily="34" charset="-122"/>
                <a:sym typeface="Arial" panose="020B0604020202020204" pitchFamily="34" charset="0"/>
              </a:endParaRPr>
            </a:p>
          </p:txBody>
        </p:sp>
      </p:grpSp>
    </p:spTree>
    <p:extLst>
      <p:ext uri="{BB962C8B-B14F-4D97-AF65-F5344CB8AC3E}">
        <p14:creationId xmlns:p14="http://schemas.microsoft.com/office/powerpoint/2010/main" val="2006443390"/>
      </p:ext>
    </p:extLst>
  </p:cSld>
  <p:clrMapOvr>
    <a:masterClrMapping/>
  </p:clrMapOvr>
  <mc:AlternateContent xmlns:mc="http://schemas.openxmlformats.org/markup-compatibility/2006" xmlns:p14="http://schemas.microsoft.com/office/powerpoint/2010/main">
    <mc:Choice Requires="p14">
      <p:transition p14:dur="0" advTm="743"/>
    </mc:Choice>
    <mc:Fallback xmlns="">
      <p:transition advTm="7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par>
                          <p:cTn id="9" fill="hold">
                            <p:stCondLst>
                              <p:cond delay="500"/>
                            </p:stCondLst>
                            <p:childTnLst>
                              <p:par>
                                <p:cTn id="10" presetID="23" presetClass="entr" presetSubtype="272" fill="hold" grpId="0" nodeType="afterEffect">
                                  <p:stCondLst>
                                    <p:cond delay="0"/>
                                  </p:stCondLst>
                                  <p:iterate type="lt">
                                    <p:tmPct val="10000"/>
                                  </p:iterate>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strVal val="2/3*#ppt_w"/>
                                          </p:val>
                                        </p:tav>
                                        <p:tav tm="100000">
                                          <p:val>
                                            <p:strVal val="#ppt_w"/>
                                          </p:val>
                                        </p:tav>
                                      </p:tavLst>
                                    </p:anim>
                                    <p:anim calcmode="lin" valueType="num">
                                      <p:cBhvr>
                                        <p:cTn id="13" dur="500" fill="hold"/>
                                        <p:tgtEl>
                                          <p:spTgt spid="3"/>
                                        </p:tgtEl>
                                        <p:attrNameLst>
                                          <p:attrName>ppt_h</p:attrName>
                                        </p:attrNameLst>
                                      </p:cBhvr>
                                      <p:tavLst>
                                        <p:tav tm="0">
                                          <p:val>
                                            <p:strVal val="2/3*#ppt_h"/>
                                          </p:val>
                                        </p:tav>
                                        <p:tav tm="100000">
                                          <p:val>
                                            <p:strVal val="#ppt_h"/>
                                          </p:val>
                                        </p:tav>
                                      </p:tavLst>
                                    </p:anim>
                                  </p:childTnLst>
                                </p:cTn>
                              </p:par>
                            </p:childTnLst>
                          </p:cTn>
                        </p:par>
                        <p:par>
                          <p:cTn id="14" fill="hold">
                            <p:stCondLst>
                              <p:cond delay="1400"/>
                            </p:stCondLst>
                            <p:childTnLst>
                              <p:par>
                                <p:cTn id="15" presetID="12" presetClass="entr" presetSubtype="8"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p:tgtEl>
                                          <p:spTgt spid="5"/>
                                        </p:tgtEl>
                                        <p:attrNameLst>
                                          <p:attrName>ppt_x</p:attrName>
                                        </p:attrNameLst>
                                      </p:cBhvr>
                                      <p:tavLst>
                                        <p:tav tm="0">
                                          <p:val>
                                            <p:strVal val="#ppt_x-#ppt_w*1.125000"/>
                                          </p:val>
                                        </p:tav>
                                        <p:tav tm="100000">
                                          <p:val>
                                            <p:strVal val="#ppt_x"/>
                                          </p:val>
                                        </p:tav>
                                      </p:tavLst>
                                    </p:anim>
                                    <p:animEffect transition="in" filter="wipe(right)">
                                      <p:cBhvr>
                                        <p:cTn id="18" dur="500"/>
                                        <p:tgtEl>
                                          <p:spTgt spid="5"/>
                                        </p:tgtEl>
                                      </p:cBhvr>
                                    </p:animEffect>
                                  </p:childTnLst>
                                </p:cTn>
                              </p:par>
                            </p:childTnLst>
                          </p:cTn>
                        </p:par>
                        <p:par>
                          <p:cTn id="19" fill="hold">
                            <p:stCondLst>
                              <p:cond delay="1900"/>
                            </p:stCondLst>
                            <p:childTnLst>
                              <p:par>
                                <p:cTn id="20" presetID="23" presetClass="entr" presetSubtype="272" fill="hold" grpId="0" nodeType="afterEffect">
                                  <p:stCondLst>
                                    <p:cond delay="0"/>
                                  </p:stCondLst>
                                  <p:iterate type="lt">
                                    <p:tmPct val="10000"/>
                                  </p:iterate>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strVal val="2/3*#ppt_w"/>
                                          </p:val>
                                        </p:tav>
                                        <p:tav tm="100000">
                                          <p:val>
                                            <p:strVal val="#ppt_w"/>
                                          </p:val>
                                        </p:tav>
                                      </p:tavLst>
                                    </p:anim>
                                    <p:anim calcmode="lin" valueType="num">
                                      <p:cBhvr>
                                        <p:cTn id="23" dur="500" fill="hold"/>
                                        <p:tgtEl>
                                          <p:spTgt spid="6"/>
                                        </p:tgtEl>
                                        <p:attrNameLst>
                                          <p:attrName>ppt_h</p:attrName>
                                        </p:attrNameLst>
                                      </p:cBhvr>
                                      <p:tavLst>
                                        <p:tav tm="0">
                                          <p:val>
                                            <p:strVal val="2/3*#ppt_h"/>
                                          </p:val>
                                        </p:tav>
                                        <p:tav tm="100000">
                                          <p:val>
                                            <p:strVal val="#ppt_h"/>
                                          </p:val>
                                        </p:tav>
                                      </p:tavLst>
                                    </p:anim>
                                  </p:childTnLst>
                                </p:cTn>
                              </p:par>
                            </p:childTnLst>
                          </p:cTn>
                        </p:par>
                        <p:par>
                          <p:cTn id="24" fill="hold">
                            <p:stCondLst>
                              <p:cond delay="2750"/>
                            </p:stCondLst>
                            <p:childTnLst>
                              <p:par>
                                <p:cTn id="25" presetID="12" presetClass="entr" presetSubtype="8"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p:tgtEl>
                                          <p:spTgt spid="8"/>
                                        </p:tgtEl>
                                        <p:attrNameLst>
                                          <p:attrName>ppt_x</p:attrName>
                                        </p:attrNameLst>
                                      </p:cBhvr>
                                      <p:tavLst>
                                        <p:tav tm="0">
                                          <p:val>
                                            <p:strVal val="#ppt_x-#ppt_w*1.125000"/>
                                          </p:val>
                                        </p:tav>
                                        <p:tav tm="100000">
                                          <p:val>
                                            <p:strVal val="#ppt_x"/>
                                          </p:val>
                                        </p:tav>
                                      </p:tavLst>
                                    </p:anim>
                                    <p:animEffect transition="in" filter="wipe(right)">
                                      <p:cBhvr>
                                        <p:cTn id="28" dur="500"/>
                                        <p:tgtEl>
                                          <p:spTgt spid="8"/>
                                        </p:tgtEl>
                                      </p:cBhvr>
                                    </p:animEffect>
                                  </p:childTnLst>
                                </p:cTn>
                              </p:par>
                            </p:childTnLst>
                          </p:cTn>
                        </p:par>
                        <p:par>
                          <p:cTn id="29" fill="hold">
                            <p:stCondLst>
                              <p:cond delay="3250"/>
                            </p:stCondLst>
                            <p:childTnLst>
                              <p:par>
                                <p:cTn id="30" presetID="23" presetClass="entr" presetSubtype="272" fill="hold" grpId="0" nodeType="afterEffect">
                                  <p:stCondLst>
                                    <p:cond delay="0"/>
                                  </p:stCondLst>
                                  <p:iterate type="lt">
                                    <p:tmPct val="10000"/>
                                  </p:iterate>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strVal val="2/3*#ppt_w"/>
                                          </p:val>
                                        </p:tav>
                                        <p:tav tm="100000">
                                          <p:val>
                                            <p:strVal val="#ppt_w"/>
                                          </p:val>
                                        </p:tav>
                                      </p:tavLst>
                                    </p:anim>
                                    <p:anim calcmode="lin" valueType="num">
                                      <p:cBhvr>
                                        <p:cTn id="33" dur="500" fill="hold"/>
                                        <p:tgtEl>
                                          <p:spTgt spid="9"/>
                                        </p:tgtEl>
                                        <p:attrNameLst>
                                          <p:attrName>ppt_h</p:attrName>
                                        </p:attrNameLst>
                                      </p:cBhvr>
                                      <p:tavLst>
                                        <p:tav tm="0">
                                          <p:val>
                                            <p:strVal val="2/3*#ppt_h"/>
                                          </p:val>
                                        </p:tav>
                                        <p:tav tm="100000">
                                          <p:val>
                                            <p:strVal val="#ppt_h"/>
                                          </p:val>
                                        </p:tav>
                                      </p:tavLst>
                                    </p:anim>
                                  </p:childTnLst>
                                </p:cTn>
                              </p:par>
                            </p:childTnLst>
                          </p:cTn>
                        </p:par>
                        <p:par>
                          <p:cTn id="34" fill="hold">
                            <p:stCondLst>
                              <p:cond delay="4100"/>
                            </p:stCondLst>
                            <p:childTnLst>
                              <p:par>
                                <p:cTn id="35" presetID="12" presetClass="entr" presetSubtype="8"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p:tgtEl>
                                          <p:spTgt spid="11"/>
                                        </p:tgtEl>
                                        <p:attrNameLst>
                                          <p:attrName>ppt_x</p:attrName>
                                        </p:attrNameLst>
                                      </p:cBhvr>
                                      <p:tavLst>
                                        <p:tav tm="0">
                                          <p:val>
                                            <p:strVal val="#ppt_x-#ppt_w*1.125000"/>
                                          </p:val>
                                        </p:tav>
                                        <p:tav tm="100000">
                                          <p:val>
                                            <p:strVal val="#ppt_x"/>
                                          </p:val>
                                        </p:tav>
                                      </p:tavLst>
                                    </p:anim>
                                    <p:animEffect transition="in" filter="wipe(right)">
                                      <p:cBhvr>
                                        <p:cTn id="38" dur="500"/>
                                        <p:tgtEl>
                                          <p:spTgt spid="11"/>
                                        </p:tgtEl>
                                      </p:cBhvr>
                                    </p:animEffect>
                                  </p:childTnLst>
                                </p:cTn>
                              </p:par>
                            </p:childTnLst>
                          </p:cTn>
                        </p:par>
                        <p:par>
                          <p:cTn id="39" fill="hold">
                            <p:stCondLst>
                              <p:cond delay="4600"/>
                            </p:stCondLst>
                            <p:childTnLst>
                              <p:par>
                                <p:cTn id="40" presetID="23" presetClass="entr" presetSubtype="272" fill="hold" grpId="0" nodeType="afterEffect">
                                  <p:stCondLst>
                                    <p:cond delay="0"/>
                                  </p:stCondLst>
                                  <p:iterate type="lt">
                                    <p:tmPct val="10000"/>
                                  </p:iterate>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strVal val="2/3*#ppt_w"/>
                                          </p:val>
                                        </p:tav>
                                        <p:tav tm="100000">
                                          <p:val>
                                            <p:strVal val="#ppt_w"/>
                                          </p:val>
                                        </p:tav>
                                      </p:tavLst>
                                    </p:anim>
                                    <p:anim calcmode="lin" valueType="num">
                                      <p:cBhvr>
                                        <p:cTn id="43" dur="500" fill="hold"/>
                                        <p:tgtEl>
                                          <p:spTgt spid="12"/>
                                        </p:tgtEl>
                                        <p:attrNameLst>
                                          <p:attrName>ppt_h</p:attrName>
                                        </p:attrNameLst>
                                      </p:cBhvr>
                                      <p:tavLst>
                                        <p:tav tm="0">
                                          <p:val>
                                            <p:strVal val="2/3*#ppt_h"/>
                                          </p:val>
                                        </p:tav>
                                        <p:tav tm="100000">
                                          <p:val>
                                            <p:strVal val="#ppt_h"/>
                                          </p:val>
                                        </p:tav>
                                      </p:tavLst>
                                    </p:anim>
                                  </p:childTnLst>
                                </p:cTn>
                              </p:par>
                            </p:childTnLst>
                          </p:cTn>
                        </p:par>
                        <p:par>
                          <p:cTn id="44" fill="hold">
                            <p:stCondLst>
                              <p:cond delay="5400"/>
                            </p:stCondLst>
                            <p:childTnLst>
                              <p:par>
                                <p:cTn id="45" presetID="14" presetClass="entr" presetSubtype="10" fill="hold"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randombar(horizontal)">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P spid="8" grpId="0"/>
      <p:bldP spid="9" grpId="0"/>
      <p:bldP spid="11"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CF0D450-DA83-4655-BABE-7A2A6D787CF6}"/>
              </a:ext>
            </a:extLst>
          </p:cNvPr>
          <p:cNvSpPr txBox="1"/>
          <p:nvPr/>
        </p:nvSpPr>
        <p:spPr>
          <a:xfrm>
            <a:off x="840560" y="1531296"/>
            <a:ext cx="4284588" cy="1815882"/>
          </a:xfrm>
          <a:prstGeom prst="rect">
            <a:avLst/>
          </a:prstGeom>
          <a:noFill/>
        </p:spPr>
        <p:txBody>
          <a:bodyPr wrap="square" rtlCol="0">
            <a:spAutoFit/>
          </a:bodyPr>
          <a:lstStyle/>
          <a:p>
            <a:pPr algn="just"/>
            <a:r>
              <a:rPr lang="en-US" altLang="zh-CN" sz="1600" b="1" dirty="0">
                <a:solidFill>
                  <a:schemeClr val="bg1">
                    <a:lumMod val="50000"/>
                  </a:schemeClr>
                </a:solidFill>
                <a:latin typeface="思源黑体 CN Heavy"/>
                <a:ea typeface="思源黑体 CN Medium" panose="020B0600000000000000"/>
                <a:cs typeface="Times New Roman" panose="02020603050405020304" pitchFamily="18" charset="0"/>
              </a:rPr>
              <a:t>AXI</a:t>
            </a:r>
            <a:r>
              <a:rPr lang="zh-CN" altLang="en-US" sz="1600" b="1" dirty="0">
                <a:solidFill>
                  <a:schemeClr val="bg1">
                    <a:lumMod val="50000"/>
                  </a:schemeClr>
                </a:solidFill>
                <a:latin typeface="思源黑体 CN Heavy"/>
                <a:ea typeface="思源黑体 CN Medium" panose="020B0600000000000000"/>
                <a:cs typeface="Times New Roman" panose="02020603050405020304" pitchFamily="18" charset="0"/>
              </a:rPr>
              <a:t>接口：通信与扩展</a:t>
            </a:r>
            <a:endParaRPr lang="en-US" altLang="zh-CN" sz="1600" b="1" dirty="0">
              <a:solidFill>
                <a:schemeClr val="bg1">
                  <a:lumMod val="50000"/>
                </a:schemeClr>
              </a:solidFill>
              <a:latin typeface="思源黑体 CN Heavy"/>
              <a:ea typeface="思源黑体 CN Medium" panose="020B0600000000000000"/>
              <a:cs typeface="Times New Roman" panose="02020603050405020304" pitchFamily="18" charset="0"/>
            </a:endParaRPr>
          </a:p>
          <a:p>
            <a:pPr algn="just"/>
            <a:endParaRPr lang="en-US" altLang="zh-CN" sz="1200" b="1" dirty="0">
              <a:latin typeface="思源黑体 CN Heavy"/>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ea typeface="思源黑体 CN Medium" panose="020B0600000000000000"/>
                <a:cs typeface="Times New Roman" panose="02020603050405020304" pitchFamily="18" charset="0"/>
              </a:rPr>
              <a:t>读写通道独立，支持</a:t>
            </a:r>
            <a:r>
              <a:rPr lang="zh-CN" altLang="en-US" sz="1200" b="1" dirty="0">
                <a:solidFill>
                  <a:srgbClr val="C00000"/>
                </a:solidFill>
                <a:latin typeface="Times New Roman" panose="02020603050405020304" pitchFamily="18" charset="0"/>
                <a:ea typeface="思源黑体 CN Medium" panose="020B0600000000000000"/>
                <a:cs typeface="Times New Roman" panose="02020603050405020304" pitchFamily="18" charset="0"/>
              </a:rPr>
              <a:t>双向并行</a:t>
            </a:r>
            <a:endParaRPr lang="en-US" altLang="zh-CN" sz="1200" b="1" dirty="0">
              <a:solidFill>
                <a:srgbClr val="C00000"/>
              </a:solidFill>
              <a:latin typeface="Times New Roman" panose="02020603050405020304" pitchFamily="18" charset="0"/>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ea typeface="思源黑体 CN Medium" panose="020B0600000000000000"/>
                <a:cs typeface="Times New Roman" panose="02020603050405020304" pitchFamily="18" charset="0"/>
              </a:rPr>
              <a:t>每次请求都要对地址和数据进行握手检测</a:t>
            </a:r>
          </a:p>
          <a:p>
            <a:pPr marL="342900" indent="-342900" algn="just">
              <a:buFont typeface="Arial" panose="020B0604020202020204" pitchFamily="34" charset="0"/>
              <a:buChar char="•"/>
            </a:pP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r>
              <a:rPr lang="zh-CN" altLang="en-US" sz="1200" b="1" dirty="0">
                <a:solidFill>
                  <a:srgbClr val="C00000"/>
                </a:solidFill>
                <a:latin typeface="Times New Roman" panose="02020603050405020304" pitchFamily="18" charset="0"/>
                <a:ea typeface="思源黑体 CN Medium" panose="020B0600000000000000"/>
                <a:cs typeface="Times New Roman" panose="02020603050405020304" pitchFamily="18" charset="0"/>
              </a:rPr>
              <a:t>状态机</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控制，避免请求冲突，保证数据一致性</a:t>
            </a: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ea typeface="思源黑体 CN Medium" panose="020B0600000000000000"/>
                <a:cs typeface="Times New Roman" panose="02020603050405020304" pitchFamily="18" charset="0"/>
              </a:rPr>
              <a:t>按照</a:t>
            </a:r>
            <a:r>
              <a:rPr lang="en-US" altLang="zh-CN" sz="1200" b="1" dirty="0" err="1">
                <a:latin typeface="Times New Roman" panose="02020603050405020304" pitchFamily="18" charset="0"/>
                <a:ea typeface="思源黑体 CN Medium" panose="020B0600000000000000"/>
                <a:cs typeface="Times New Roman" panose="02020603050405020304" pitchFamily="18" charset="0"/>
              </a:rPr>
              <a:t>ICache</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a:t>
            </a:r>
            <a:r>
              <a:rPr lang="en-US" altLang="zh-CN" sz="1200" b="1" dirty="0" err="1">
                <a:latin typeface="Times New Roman" panose="02020603050405020304" pitchFamily="18" charset="0"/>
                <a:ea typeface="思源黑体 CN Medium" panose="020B0600000000000000"/>
                <a:cs typeface="Times New Roman" panose="02020603050405020304" pitchFamily="18" charset="0"/>
              </a:rPr>
              <a:t>DCache</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a:t>
            </a:r>
            <a:r>
              <a:rPr lang="en-US" altLang="zh-CN" sz="1200" b="1" dirty="0" err="1">
                <a:latin typeface="Times New Roman" panose="02020603050405020304" pitchFamily="18" charset="0"/>
                <a:ea typeface="思源黑体 CN Medium" panose="020B0600000000000000"/>
                <a:cs typeface="Times New Roman" panose="02020603050405020304" pitchFamily="18" charset="0"/>
              </a:rPr>
              <a:t>Uncache</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顺序处理请求</a:t>
            </a: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p:txBody>
      </p:sp>
      <p:sp>
        <p:nvSpPr>
          <p:cNvPr id="52" name="Pentagon 6_1">
            <a:extLst>
              <a:ext uri="{FF2B5EF4-FFF2-40B4-BE49-F238E27FC236}">
                <a16:creationId xmlns:a16="http://schemas.microsoft.com/office/drawing/2014/main" id="{AF00C5AC-1046-411F-939E-89D5936C785B}"/>
              </a:ext>
            </a:extLst>
          </p:cNvPr>
          <p:cNvSpPr/>
          <p:nvPr/>
        </p:nvSpPr>
        <p:spPr>
          <a:xfrm>
            <a:off x="-1" y="531656"/>
            <a:ext cx="1926771"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8699EC9A-81A9-4AD6-9962-57AA5A2F4CD8}"/>
              </a:ext>
            </a:extLst>
          </p:cNvPr>
          <p:cNvSpPr txBox="1"/>
          <p:nvPr/>
        </p:nvSpPr>
        <p:spPr>
          <a:xfrm>
            <a:off x="42821" y="642567"/>
            <a:ext cx="1595479" cy="479825"/>
          </a:xfrm>
          <a:prstGeom prst="rect">
            <a:avLst/>
          </a:prstGeom>
          <a:noFill/>
        </p:spPr>
        <p:txBody>
          <a:bodyPr wrap="square" rtlCol="0">
            <a:spAutoFit/>
          </a:bodyPr>
          <a:lstStyle/>
          <a:p>
            <a:pPr algn="dist"/>
            <a:r>
              <a:rPr lang="en-US" altLang="zh-CN" sz="2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CPU</a:t>
            </a:r>
            <a:r>
              <a:rPr lang="zh-CN" altLang="en-US" sz="2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设计</a:t>
            </a:r>
          </a:p>
        </p:txBody>
      </p:sp>
      <p:grpSp>
        <p:nvGrpSpPr>
          <p:cNvPr id="7" name="组合 6">
            <a:extLst>
              <a:ext uri="{FF2B5EF4-FFF2-40B4-BE49-F238E27FC236}">
                <a16:creationId xmlns:a16="http://schemas.microsoft.com/office/drawing/2014/main" id="{14AB35C9-3844-441A-9FEC-15392A32F545}"/>
              </a:ext>
            </a:extLst>
          </p:cNvPr>
          <p:cNvGrpSpPr/>
          <p:nvPr/>
        </p:nvGrpSpPr>
        <p:grpSpPr>
          <a:xfrm>
            <a:off x="4406901" y="2937164"/>
            <a:ext cx="7618846" cy="3740727"/>
            <a:chOff x="1094754" y="1221561"/>
            <a:chExt cx="9857015" cy="4106218"/>
          </a:xfrm>
        </p:grpSpPr>
        <p:sp>
          <p:nvSpPr>
            <p:cNvPr id="8" name="矩形: 圆角 7">
              <a:extLst>
                <a:ext uri="{FF2B5EF4-FFF2-40B4-BE49-F238E27FC236}">
                  <a16:creationId xmlns:a16="http://schemas.microsoft.com/office/drawing/2014/main" id="{9105C882-F15F-4862-B492-8DCD11AA04EC}"/>
                </a:ext>
              </a:extLst>
            </p:cNvPr>
            <p:cNvSpPr/>
            <p:nvPr/>
          </p:nvSpPr>
          <p:spPr>
            <a:xfrm>
              <a:off x="1094754" y="1221561"/>
              <a:ext cx="9857015" cy="4106218"/>
            </a:xfrm>
            <a:prstGeom prst="roundRect">
              <a:avLst/>
            </a:prstGeom>
            <a:noFill/>
            <a:ln>
              <a:solidFill>
                <a:srgbClr val="F5C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 name="椭圆 8">
              <a:extLst>
                <a:ext uri="{FF2B5EF4-FFF2-40B4-BE49-F238E27FC236}">
                  <a16:creationId xmlns:a16="http://schemas.microsoft.com/office/drawing/2014/main" id="{ED71DCF5-1E1A-4603-B0A0-CBB581D42C5E}"/>
                </a:ext>
              </a:extLst>
            </p:cNvPr>
            <p:cNvSpPr/>
            <p:nvPr/>
          </p:nvSpPr>
          <p:spPr>
            <a:xfrm>
              <a:off x="1258672" y="3109848"/>
              <a:ext cx="700645" cy="638299"/>
            </a:xfrm>
            <a:prstGeom prst="ellipse">
              <a:avLst/>
            </a:prstGeom>
            <a:solidFill>
              <a:schemeClr val="accent4">
                <a:lumMod val="40000"/>
                <a:lumOff val="60000"/>
              </a:schemeClr>
            </a:solidFill>
            <a:ln>
              <a:solidFill>
                <a:schemeClr val="accent4">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400" dirty="0"/>
                <a:t>初始</a:t>
              </a:r>
              <a:endParaRPr lang="zh-CN" altLang="en-US" dirty="0"/>
            </a:p>
          </p:txBody>
        </p:sp>
        <p:sp>
          <p:nvSpPr>
            <p:cNvPr id="10" name="椭圆 9">
              <a:extLst>
                <a:ext uri="{FF2B5EF4-FFF2-40B4-BE49-F238E27FC236}">
                  <a16:creationId xmlns:a16="http://schemas.microsoft.com/office/drawing/2014/main" id="{F7D1ECF2-D855-4C11-8DD4-429477D798BA}"/>
                </a:ext>
              </a:extLst>
            </p:cNvPr>
            <p:cNvSpPr/>
            <p:nvPr/>
          </p:nvSpPr>
          <p:spPr>
            <a:xfrm>
              <a:off x="2443685" y="3109849"/>
              <a:ext cx="700645" cy="638299"/>
            </a:xfrm>
            <a:prstGeom prst="ellipse">
              <a:avLst/>
            </a:prstGeom>
            <a:solidFill>
              <a:schemeClr val="accent5">
                <a:lumMod val="40000"/>
                <a:lumOff val="60000"/>
              </a:schemeClr>
            </a:solidFill>
            <a:ln>
              <a:solidFill>
                <a:schemeClr val="accent5">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400" dirty="0"/>
                <a:t>判断</a:t>
              </a:r>
            </a:p>
          </p:txBody>
        </p:sp>
        <p:sp>
          <p:nvSpPr>
            <p:cNvPr id="11" name="椭圆 10">
              <a:extLst>
                <a:ext uri="{FF2B5EF4-FFF2-40B4-BE49-F238E27FC236}">
                  <a16:creationId xmlns:a16="http://schemas.microsoft.com/office/drawing/2014/main" id="{C2C9A952-F2BE-4795-BB45-28CB49A6D597}"/>
                </a:ext>
              </a:extLst>
            </p:cNvPr>
            <p:cNvSpPr/>
            <p:nvPr/>
          </p:nvSpPr>
          <p:spPr>
            <a:xfrm>
              <a:off x="3689252" y="2333086"/>
              <a:ext cx="700645" cy="6404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读</a:t>
              </a:r>
            </a:p>
          </p:txBody>
        </p:sp>
        <p:sp>
          <p:nvSpPr>
            <p:cNvPr id="12" name="椭圆 11">
              <a:extLst>
                <a:ext uri="{FF2B5EF4-FFF2-40B4-BE49-F238E27FC236}">
                  <a16:creationId xmlns:a16="http://schemas.microsoft.com/office/drawing/2014/main" id="{7EED4E05-51A1-4789-936C-99B3743128D6}"/>
                </a:ext>
              </a:extLst>
            </p:cNvPr>
            <p:cNvSpPr/>
            <p:nvPr/>
          </p:nvSpPr>
          <p:spPr>
            <a:xfrm>
              <a:off x="3748522" y="3600789"/>
              <a:ext cx="700645" cy="63516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400" dirty="0"/>
                <a:t>写</a:t>
              </a:r>
              <a:endParaRPr lang="zh-CN" altLang="en-US" dirty="0"/>
            </a:p>
          </p:txBody>
        </p:sp>
        <p:sp>
          <p:nvSpPr>
            <p:cNvPr id="13" name="椭圆 12">
              <a:extLst>
                <a:ext uri="{FF2B5EF4-FFF2-40B4-BE49-F238E27FC236}">
                  <a16:creationId xmlns:a16="http://schemas.microsoft.com/office/drawing/2014/main" id="{8667158B-7AEC-4B57-BCBB-2C8381A746DD}"/>
                </a:ext>
              </a:extLst>
            </p:cNvPr>
            <p:cNvSpPr/>
            <p:nvPr/>
          </p:nvSpPr>
          <p:spPr>
            <a:xfrm>
              <a:off x="4926970" y="1281979"/>
              <a:ext cx="802645" cy="6382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ic</a:t>
              </a:r>
              <a:endParaRPr lang="zh-CN" altLang="en-US" sz="1400" dirty="0"/>
            </a:p>
          </p:txBody>
        </p:sp>
        <p:sp>
          <p:nvSpPr>
            <p:cNvPr id="14" name="椭圆 13">
              <a:extLst>
                <a:ext uri="{FF2B5EF4-FFF2-40B4-BE49-F238E27FC236}">
                  <a16:creationId xmlns:a16="http://schemas.microsoft.com/office/drawing/2014/main" id="{1B849A66-2926-4676-A943-0E9C02DC5EFD}"/>
                </a:ext>
              </a:extLst>
            </p:cNvPr>
            <p:cNvSpPr/>
            <p:nvPr/>
          </p:nvSpPr>
          <p:spPr>
            <a:xfrm>
              <a:off x="6357047" y="2064430"/>
              <a:ext cx="700645" cy="6382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判断</a:t>
              </a:r>
              <a:endParaRPr lang="zh-CN" altLang="en-US" dirty="0"/>
            </a:p>
          </p:txBody>
        </p:sp>
        <p:sp>
          <p:nvSpPr>
            <p:cNvPr id="15" name="椭圆 14">
              <a:extLst>
                <a:ext uri="{FF2B5EF4-FFF2-40B4-BE49-F238E27FC236}">
                  <a16:creationId xmlns:a16="http://schemas.microsoft.com/office/drawing/2014/main" id="{5811E528-0F98-42A4-B706-5A4D6B16DAAE}"/>
                </a:ext>
              </a:extLst>
            </p:cNvPr>
            <p:cNvSpPr/>
            <p:nvPr/>
          </p:nvSpPr>
          <p:spPr>
            <a:xfrm>
              <a:off x="4934818" y="2090354"/>
              <a:ext cx="824191" cy="6382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un</a:t>
              </a:r>
              <a:endParaRPr lang="zh-CN" altLang="en-US" dirty="0"/>
            </a:p>
          </p:txBody>
        </p:sp>
        <p:sp>
          <p:nvSpPr>
            <p:cNvPr id="16" name="椭圆 15">
              <a:extLst>
                <a:ext uri="{FF2B5EF4-FFF2-40B4-BE49-F238E27FC236}">
                  <a16:creationId xmlns:a16="http://schemas.microsoft.com/office/drawing/2014/main" id="{47206637-F2E1-4897-9192-F7DEFCC96324}"/>
                </a:ext>
              </a:extLst>
            </p:cNvPr>
            <p:cNvSpPr/>
            <p:nvPr/>
          </p:nvSpPr>
          <p:spPr>
            <a:xfrm>
              <a:off x="6255581" y="3827234"/>
              <a:ext cx="802111" cy="63829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dirty="0"/>
                <a:t>dc</a:t>
              </a:r>
              <a:endParaRPr lang="zh-CN" altLang="en-US" sz="1400" dirty="0"/>
            </a:p>
          </p:txBody>
        </p:sp>
        <p:sp>
          <p:nvSpPr>
            <p:cNvPr id="17" name="椭圆 16">
              <a:extLst>
                <a:ext uri="{FF2B5EF4-FFF2-40B4-BE49-F238E27FC236}">
                  <a16:creationId xmlns:a16="http://schemas.microsoft.com/office/drawing/2014/main" id="{F480C6AF-6A84-48AF-ACD0-F4DCD3ED7EFE}"/>
                </a:ext>
              </a:extLst>
            </p:cNvPr>
            <p:cNvSpPr/>
            <p:nvPr/>
          </p:nvSpPr>
          <p:spPr>
            <a:xfrm>
              <a:off x="6255581" y="4529905"/>
              <a:ext cx="802111" cy="63829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dirty="0"/>
                <a:t>un</a:t>
              </a:r>
              <a:endParaRPr lang="zh-CN" altLang="en-US" dirty="0"/>
            </a:p>
          </p:txBody>
        </p:sp>
        <p:sp>
          <p:nvSpPr>
            <p:cNvPr id="18" name="椭圆 17">
              <a:extLst>
                <a:ext uri="{FF2B5EF4-FFF2-40B4-BE49-F238E27FC236}">
                  <a16:creationId xmlns:a16="http://schemas.microsoft.com/office/drawing/2014/main" id="{CBB58BA9-D2CE-4024-9FC5-152007FBC18E}"/>
                </a:ext>
              </a:extLst>
            </p:cNvPr>
            <p:cNvSpPr/>
            <p:nvPr/>
          </p:nvSpPr>
          <p:spPr>
            <a:xfrm>
              <a:off x="7581566" y="1280102"/>
              <a:ext cx="802645" cy="6382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dc</a:t>
              </a:r>
              <a:endParaRPr lang="zh-CN" altLang="en-US" dirty="0"/>
            </a:p>
          </p:txBody>
        </p:sp>
        <p:sp>
          <p:nvSpPr>
            <p:cNvPr id="19" name="椭圆 18">
              <a:extLst>
                <a:ext uri="{FF2B5EF4-FFF2-40B4-BE49-F238E27FC236}">
                  <a16:creationId xmlns:a16="http://schemas.microsoft.com/office/drawing/2014/main" id="{960AD4BD-6B96-4006-ADC1-05EF70DC9AD8}"/>
                </a:ext>
              </a:extLst>
            </p:cNvPr>
            <p:cNvSpPr/>
            <p:nvPr/>
          </p:nvSpPr>
          <p:spPr>
            <a:xfrm>
              <a:off x="7589414" y="2090353"/>
              <a:ext cx="794797" cy="6382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un</a:t>
              </a:r>
              <a:endParaRPr lang="zh-CN" altLang="en-US" sz="1400" dirty="0"/>
            </a:p>
          </p:txBody>
        </p:sp>
        <p:sp>
          <p:nvSpPr>
            <p:cNvPr id="20" name="椭圆 19">
              <a:extLst>
                <a:ext uri="{FF2B5EF4-FFF2-40B4-BE49-F238E27FC236}">
                  <a16:creationId xmlns:a16="http://schemas.microsoft.com/office/drawing/2014/main" id="{1F8A45BF-EB7A-4986-A5A3-D3A12347AD5B}"/>
                </a:ext>
              </a:extLst>
            </p:cNvPr>
            <p:cNvSpPr/>
            <p:nvPr/>
          </p:nvSpPr>
          <p:spPr>
            <a:xfrm>
              <a:off x="9036482" y="2335223"/>
              <a:ext cx="700645" cy="6382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等</a:t>
              </a:r>
            </a:p>
          </p:txBody>
        </p:sp>
        <p:sp>
          <p:nvSpPr>
            <p:cNvPr id="21" name="椭圆 20">
              <a:extLst>
                <a:ext uri="{FF2B5EF4-FFF2-40B4-BE49-F238E27FC236}">
                  <a16:creationId xmlns:a16="http://schemas.microsoft.com/office/drawing/2014/main" id="{C179B289-B10C-4E69-B50F-4A72B875ADFE}"/>
                </a:ext>
              </a:extLst>
            </p:cNvPr>
            <p:cNvSpPr/>
            <p:nvPr/>
          </p:nvSpPr>
          <p:spPr>
            <a:xfrm>
              <a:off x="9036481" y="3600788"/>
              <a:ext cx="700645" cy="63829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400" dirty="0"/>
                <a:t>等</a:t>
              </a:r>
            </a:p>
          </p:txBody>
        </p:sp>
        <p:sp>
          <p:nvSpPr>
            <p:cNvPr id="22" name="椭圆 21">
              <a:extLst>
                <a:ext uri="{FF2B5EF4-FFF2-40B4-BE49-F238E27FC236}">
                  <a16:creationId xmlns:a16="http://schemas.microsoft.com/office/drawing/2014/main" id="{9C89FBE2-6085-4642-B533-9D86A7E207BB}"/>
                </a:ext>
              </a:extLst>
            </p:cNvPr>
            <p:cNvSpPr/>
            <p:nvPr/>
          </p:nvSpPr>
          <p:spPr>
            <a:xfrm>
              <a:off x="10126370" y="3109850"/>
              <a:ext cx="700645" cy="638299"/>
            </a:xfrm>
            <a:prstGeom prst="ellipse">
              <a:avLst/>
            </a:prstGeom>
            <a:solidFill>
              <a:schemeClr val="accent4">
                <a:lumMod val="40000"/>
                <a:lumOff val="60000"/>
              </a:schemeClr>
            </a:solidFill>
            <a:ln>
              <a:solidFill>
                <a:schemeClr val="accent4">
                  <a:lumMod val="40000"/>
                  <a:lumOff val="6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400" dirty="0"/>
                <a:t>完成</a:t>
              </a:r>
            </a:p>
          </p:txBody>
        </p:sp>
        <p:cxnSp>
          <p:nvCxnSpPr>
            <p:cNvPr id="23" name="直接箭头连接符 22">
              <a:extLst>
                <a:ext uri="{FF2B5EF4-FFF2-40B4-BE49-F238E27FC236}">
                  <a16:creationId xmlns:a16="http://schemas.microsoft.com/office/drawing/2014/main" id="{21CABB45-0F85-4C15-A6D4-514C1B8943AA}"/>
                </a:ext>
              </a:extLst>
            </p:cNvPr>
            <p:cNvCxnSpPr>
              <a:stCxn id="9" idx="6"/>
              <a:endCxn id="10" idx="2"/>
            </p:cNvCxnSpPr>
            <p:nvPr/>
          </p:nvCxnSpPr>
          <p:spPr>
            <a:xfrm>
              <a:off x="1959317" y="3428998"/>
              <a:ext cx="48436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B693212-90B6-4A61-AB7D-3234037BE772}"/>
                </a:ext>
              </a:extLst>
            </p:cNvPr>
            <p:cNvCxnSpPr>
              <a:cxnSpLocks/>
              <a:endCxn id="11" idx="3"/>
            </p:cNvCxnSpPr>
            <p:nvPr/>
          </p:nvCxnSpPr>
          <p:spPr>
            <a:xfrm flipV="1">
              <a:off x="3144330" y="2879735"/>
              <a:ext cx="647529" cy="394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C75AC7E4-3155-4D3A-B1B2-03EBB74278AD}"/>
                </a:ext>
              </a:extLst>
            </p:cNvPr>
            <p:cNvCxnSpPr>
              <a:cxnSpLocks/>
              <a:stCxn id="10" idx="5"/>
              <a:endCxn id="12" idx="2"/>
            </p:cNvCxnSpPr>
            <p:nvPr/>
          </p:nvCxnSpPr>
          <p:spPr>
            <a:xfrm>
              <a:off x="3041723" y="3654671"/>
              <a:ext cx="706799" cy="263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4D961FB7-4E37-47B9-A1F2-6B1BD74DF543}"/>
                </a:ext>
              </a:extLst>
            </p:cNvPr>
            <p:cNvCxnSpPr>
              <a:cxnSpLocks/>
              <a:stCxn id="12" idx="6"/>
              <a:endCxn id="16" idx="2"/>
            </p:cNvCxnSpPr>
            <p:nvPr/>
          </p:nvCxnSpPr>
          <p:spPr>
            <a:xfrm>
              <a:off x="4449167" y="3918373"/>
              <a:ext cx="1806414" cy="228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9B1BEB11-59DA-4A5F-8964-250725462727}"/>
                </a:ext>
              </a:extLst>
            </p:cNvPr>
            <p:cNvCxnSpPr>
              <a:cxnSpLocks/>
              <a:stCxn id="12" idx="5"/>
              <a:endCxn id="17" idx="2"/>
            </p:cNvCxnSpPr>
            <p:nvPr/>
          </p:nvCxnSpPr>
          <p:spPr>
            <a:xfrm>
              <a:off x="4346560" y="4142938"/>
              <a:ext cx="1909021" cy="706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AC6A71A2-DC5F-47A3-A98F-E40B48084288}"/>
                </a:ext>
              </a:extLst>
            </p:cNvPr>
            <p:cNvCxnSpPr>
              <a:cxnSpLocks/>
              <a:stCxn id="11" idx="7"/>
              <a:endCxn id="13" idx="2"/>
            </p:cNvCxnSpPr>
            <p:nvPr/>
          </p:nvCxnSpPr>
          <p:spPr>
            <a:xfrm flipV="1">
              <a:off x="4287290" y="1601129"/>
              <a:ext cx="639680" cy="825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4AFB8BEC-B6DB-44C6-AAE2-BDF4D7B58D27}"/>
                </a:ext>
              </a:extLst>
            </p:cNvPr>
            <p:cNvCxnSpPr>
              <a:cxnSpLocks/>
              <a:stCxn id="11" idx="6"/>
              <a:endCxn id="15" idx="2"/>
            </p:cNvCxnSpPr>
            <p:nvPr/>
          </p:nvCxnSpPr>
          <p:spPr>
            <a:xfrm flipV="1">
              <a:off x="4389897" y="2409504"/>
              <a:ext cx="544921" cy="2438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E76F993B-2D86-4285-8208-85838BCAF903}"/>
                </a:ext>
              </a:extLst>
            </p:cNvPr>
            <p:cNvCxnSpPr>
              <a:cxnSpLocks/>
              <a:stCxn id="13" idx="6"/>
              <a:endCxn id="14" idx="1"/>
            </p:cNvCxnSpPr>
            <p:nvPr/>
          </p:nvCxnSpPr>
          <p:spPr>
            <a:xfrm>
              <a:off x="5729615" y="1601129"/>
              <a:ext cx="730040" cy="556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0ED66EB4-7506-4BA6-B2A8-A041EF327A76}"/>
                </a:ext>
              </a:extLst>
            </p:cNvPr>
            <p:cNvCxnSpPr>
              <a:cxnSpLocks/>
              <a:stCxn id="15" idx="6"/>
              <a:endCxn id="14" idx="2"/>
            </p:cNvCxnSpPr>
            <p:nvPr/>
          </p:nvCxnSpPr>
          <p:spPr>
            <a:xfrm flipV="1">
              <a:off x="5759008" y="2383579"/>
              <a:ext cx="598039" cy="25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5CB89D1-6D43-4AFF-8E9A-A2D3806951E1}"/>
                </a:ext>
              </a:extLst>
            </p:cNvPr>
            <p:cNvCxnSpPr>
              <a:cxnSpLocks/>
              <a:stCxn id="14" idx="7"/>
              <a:endCxn id="18" idx="2"/>
            </p:cNvCxnSpPr>
            <p:nvPr/>
          </p:nvCxnSpPr>
          <p:spPr>
            <a:xfrm flipV="1">
              <a:off x="6955085" y="1599252"/>
              <a:ext cx="626482" cy="558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602DE3EC-19EE-4D0E-B497-B0DDBC7B2EA4}"/>
                </a:ext>
              </a:extLst>
            </p:cNvPr>
            <p:cNvCxnSpPr>
              <a:cxnSpLocks/>
              <a:stCxn id="14" idx="6"/>
              <a:endCxn id="19" idx="2"/>
            </p:cNvCxnSpPr>
            <p:nvPr/>
          </p:nvCxnSpPr>
          <p:spPr>
            <a:xfrm>
              <a:off x="7057692" y="2383581"/>
              <a:ext cx="531722" cy="25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0AA6D3B8-718B-464F-8183-EEA9C8416BCD}"/>
                </a:ext>
              </a:extLst>
            </p:cNvPr>
            <p:cNvCxnSpPr>
              <a:cxnSpLocks/>
              <a:stCxn id="18" idx="6"/>
              <a:endCxn id="20" idx="1"/>
            </p:cNvCxnSpPr>
            <p:nvPr/>
          </p:nvCxnSpPr>
          <p:spPr>
            <a:xfrm>
              <a:off x="8384211" y="1599252"/>
              <a:ext cx="754879" cy="829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9E6A535F-1E18-4FB3-A50C-BB683BBDDC4F}"/>
                </a:ext>
              </a:extLst>
            </p:cNvPr>
            <p:cNvCxnSpPr>
              <a:cxnSpLocks/>
              <a:stCxn id="19" idx="6"/>
              <a:endCxn id="20" idx="2"/>
            </p:cNvCxnSpPr>
            <p:nvPr/>
          </p:nvCxnSpPr>
          <p:spPr>
            <a:xfrm>
              <a:off x="8384211" y="2409504"/>
              <a:ext cx="652271" cy="244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7E30F36A-A04A-4CDD-AA5A-E566FAC66ACE}"/>
                </a:ext>
              </a:extLst>
            </p:cNvPr>
            <p:cNvCxnSpPr>
              <a:stCxn id="20" idx="6"/>
              <a:endCxn id="22" idx="1"/>
            </p:cNvCxnSpPr>
            <p:nvPr/>
          </p:nvCxnSpPr>
          <p:spPr>
            <a:xfrm>
              <a:off x="9737127" y="2654373"/>
              <a:ext cx="491850" cy="548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0D3810E5-F188-4AEA-A909-11E4A0D66483}"/>
                </a:ext>
              </a:extLst>
            </p:cNvPr>
            <p:cNvCxnSpPr>
              <a:stCxn id="21" idx="6"/>
              <a:endCxn id="22" idx="3"/>
            </p:cNvCxnSpPr>
            <p:nvPr/>
          </p:nvCxnSpPr>
          <p:spPr>
            <a:xfrm flipV="1">
              <a:off x="9737126" y="3654672"/>
              <a:ext cx="491851" cy="265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AFB08CDA-E99D-4734-B9BC-37373E546BD3}"/>
                </a:ext>
              </a:extLst>
            </p:cNvPr>
            <p:cNvCxnSpPr>
              <a:cxnSpLocks/>
              <a:stCxn id="16" idx="6"/>
              <a:endCxn id="21" idx="2"/>
            </p:cNvCxnSpPr>
            <p:nvPr/>
          </p:nvCxnSpPr>
          <p:spPr>
            <a:xfrm flipV="1">
              <a:off x="7057692" y="3919939"/>
              <a:ext cx="1978789" cy="2264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5CD0EADC-FAE5-4FD3-8307-27CF91C78FE2}"/>
                </a:ext>
              </a:extLst>
            </p:cNvPr>
            <p:cNvCxnSpPr>
              <a:cxnSpLocks/>
              <a:stCxn id="17" idx="6"/>
              <a:endCxn id="21" idx="3"/>
            </p:cNvCxnSpPr>
            <p:nvPr/>
          </p:nvCxnSpPr>
          <p:spPr>
            <a:xfrm flipV="1">
              <a:off x="7057692" y="4145611"/>
              <a:ext cx="2081397" cy="703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08F8B04F-DA76-4143-83DF-ABA452C6A5A0}"/>
                </a:ext>
              </a:extLst>
            </p:cNvPr>
            <p:cNvCxnSpPr>
              <a:cxnSpLocks/>
              <a:stCxn id="11" idx="5"/>
              <a:endCxn id="21" idx="1"/>
            </p:cNvCxnSpPr>
            <p:nvPr/>
          </p:nvCxnSpPr>
          <p:spPr>
            <a:xfrm>
              <a:off x="4287290" y="2879735"/>
              <a:ext cx="4851799" cy="814531"/>
            </a:xfrm>
            <a:prstGeom prst="straightConnector1">
              <a:avLst/>
            </a:prstGeom>
            <a:ln w="28575">
              <a:solidFill>
                <a:srgbClr val="C00000"/>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41" name="直接箭头连接符 40">
              <a:extLst>
                <a:ext uri="{FF2B5EF4-FFF2-40B4-BE49-F238E27FC236}">
                  <a16:creationId xmlns:a16="http://schemas.microsoft.com/office/drawing/2014/main" id="{CA5F532C-4B0F-4AC3-A374-C2DD23974261}"/>
                </a:ext>
              </a:extLst>
            </p:cNvPr>
            <p:cNvCxnSpPr>
              <a:cxnSpLocks/>
              <a:stCxn id="12" idx="7"/>
              <a:endCxn id="20" idx="3"/>
            </p:cNvCxnSpPr>
            <p:nvPr/>
          </p:nvCxnSpPr>
          <p:spPr>
            <a:xfrm flipV="1">
              <a:off x="4346560" y="2880045"/>
              <a:ext cx="4792530" cy="813762"/>
            </a:xfrm>
            <a:prstGeom prst="straightConnector1">
              <a:avLst/>
            </a:prstGeom>
            <a:ln w="28575">
              <a:solidFill>
                <a:srgbClr val="C00000"/>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42" name="直接连接符 41">
              <a:extLst>
                <a:ext uri="{FF2B5EF4-FFF2-40B4-BE49-F238E27FC236}">
                  <a16:creationId xmlns:a16="http://schemas.microsoft.com/office/drawing/2014/main" id="{8BE4F4B7-F49A-4772-A5B8-D634E1120658}"/>
                </a:ext>
              </a:extLst>
            </p:cNvPr>
            <p:cNvCxnSpPr>
              <a:cxnSpLocks/>
              <a:stCxn id="22" idx="4"/>
            </p:cNvCxnSpPr>
            <p:nvPr/>
          </p:nvCxnSpPr>
          <p:spPr>
            <a:xfrm>
              <a:off x="10476693" y="3748149"/>
              <a:ext cx="0" cy="14918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16F6AA00-FA43-4681-811E-2AC123F2ADDB}"/>
                </a:ext>
              </a:extLst>
            </p:cNvPr>
            <p:cNvCxnSpPr>
              <a:cxnSpLocks/>
            </p:cNvCxnSpPr>
            <p:nvPr/>
          </p:nvCxnSpPr>
          <p:spPr>
            <a:xfrm flipH="1">
              <a:off x="1608994" y="5239959"/>
              <a:ext cx="8867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B56F0946-6E2A-46AE-A883-ECA2BFD5D616}"/>
                </a:ext>
              </a:extLst>
            </p:cNvPr>
            <p:cNvCxnSpPr>
              <a:endCxn id="9" idx="4"/>
            </p:cNvCxnSpPr>
            <p:nvPr/>
          </p:nvCxnSpPr>
          <p:spPr>
            <a:xfrm flipV="1">
              <a:off x="1608994" y="3748147"/>
              <a:ext cx="1" cy="1491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9AB625A3-01C0-4A6B-A62F-A9C796EC50B1}"/>
                </a:ext>
              </a:extLst>
            </p:cNvPr>
            <p:cNvCxnSpPr>
              <a:cxnSpLocks/>
              <a:stCxn id="21" idx="0"/>
              <a:endCxn id="20" idx="4"/>
            </p:cNvCxnSpPr>
            <p:nvPr/>
          </p:nvCxnSpPr>
          <p:spPr>
            <a:xfrm flipV="1">
              <a:off x="9386804" y="2973522"/>
              <a:ext cx="1" cy="627266"/>
            </a:xfrm>
            <a:prstGeom prst="straightConnector1">
              <a:avLst/>
            </a:prstGeom>
            <a:ln w="28575">
              <a:headEnd type="triangle"/>
              <a:tailEnd type="triangle"/>
            </a:ln>
          </p:spPr>
          <p:style>
            <a:lnRef idx="1">
              <a:schemeClr val="accent2"/>
            </a:lnRef>
            <a:fillRef idx="0">
              <a:schemeClr val="accent2"/>
            </a:fillRef>
            <a:effectRef idx="0">
              <a:schemeClr val="accent2"/>
            </a:effectRef>
            <a:fontRef idx="minor">
              <a:schemeClr val="tx1"/>
            </a:fontRef>
          </p:style>
        </p:cxnSp>
      </p:grpSp>
      <p:sp>
        <p:nvSpPr>
          <p:cNvPr id="2" name="Pentagon 6_1">
            <a:extLst>
              <a:ext uri="{FF2B5EF4-FFF2-40B4-BE49-F238E27FC236}">
                <a16:creationId xmlns:a16="http://schemas.microsoft.com/office/drawing/2014/main" id="{52072583-8D5E-BFE7-DAC8-142DDB8D342A}"/>
              </a:ext>
            </a:extLst>
          </p:cNvPr>
          <p:cNvSpPr/>
          <p:nvPr/>
        </p:nvSpPr>
        <p:spPr>
          <a:xfrm>
            <a:off x="-1" y="531656"/>
            <a:ext cx="1926771"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C7BB271D-5685-0B11-8915-096B121E78EB}"/>
              </a:ext>
            </a:extLst>
          </p:cNvPr>
          <p:cNvSpPr txBox="1"/>
          <p:nvPr/>
        </p:nvSpPr>
        <p:spPr>
          <a:xfrm>
            <a:off x="42820" y="713203"/>
            <a:ext cx="1595479" cy="338554"/>
          </a:xfrm>
          <a:prstGeom prst="rect">
            <a:avLst/>
          </a:prstGeom>
          <a:noFill/>
        </p:spPr>
        <p:txBody>
          <a:bodyPr wrap="square" rtlCol="0">
            <a:spAutoFit/>
          </a:bodyPr>
          <a:lstStyle/>
          <a:p>
            <a:pPr algn="dist"/>
            <a:r>
              <a:rPr lang="zh-CN" altLang="en-US"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高性能</a:t>
            </a:r>
            <a:r>
              <a:rPr lang="en-US" altLang="zh-CN"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CPU</a:t>
            </a:r>
            <a:r>
              <a:rPr lang="zh-CN" altLang="en-US"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设计</a:t>
            </a:r>
          </a:p>
        </p:txBody>
      </p:sp>
      <p:sp>
        <p:nvSpPr>
          <p:cNvPr id="5" name="文本框 4">
            <a:extLst>
              <a:ext uri="{FF2B5EF4-FFF2-40B4-BE49-F238E27FC236}">
                <a16:creationId xmlns:a16="http://schemas.microsoft.com/office/drawing/2014/main" id="{C769AADC-C382-3CA3-5287-E9B33AC8F5CD}"/>
              </a:ext>
            </a:extLst>
          </p:cNvPr>
          <p:cNvSpPr txBox="1"/>
          <p:nvPr/>
        </p:nvSpPr>
        <p:spPr>
          <a:xfrm>
            <a:off x="4804376" y="6318277"/>
            <a:ext cx="990782" cy="246221"/>
          </a:xfrm>
          <a:prstGeom prst="rect">
            <a:avLst/>
          </a:prstGeom>
          <a:noFill/>
        </p:spPr>
        <p:txBody>
          <a:bodyPr wrap="square" rtlCol="0">
            <a:spAutoFit/>
          </a:bodyPr>
          <a:lstStyle/>
          <a:p>
            <a:r>
              <a:rPr lang="zh-CN" altLang="en-US" sz="1000" dirty="0"/>
              <a:t>完成数据更新</a:t>
            </a:r>
          </a:p>
        </p:txBody>
      </p:sp>
      <p:sp>
        <p:nvSpPr>
          <p:cNvPr id="46" name="文本框 45">
            <a:extLst>
              <a:ext uri="{FF2B5EF4-FFF2-40B4-BE49-F238E27FC236}">
                <a16:creationId xmlns:a16="http://schemas.microsoft.com/office/drawing/2014/main" id="{640BB908-69E4-3BF7-A465-7C63A0B39656}"/>
              </a:ext>
            </a:extLst>
          </p:cNvPr>
          <p:cNvSpPr txBox="1"/>
          <p:nvPr/>
        </p:nvSpPr>
        <p:spPr>
          <a:xfrm>
            <a:off x="4937461" y="4523843"/>
            <a:ext cx="716240" cy="246221"/>
          </a:xfrm>
          <a:prstGeom prst="rect">
            <a:avLst/>
          </a:prstGeom>
          <a:noFill/>
        </p:spPr>
        <p:txBody>
          <a:bodyPr wrap="square" rtlCol="0">
            <a:spAutoFit/>
          </a:bodyPr>
          <a:lstStyle/>
          <a:p>
            <a:r>
              <a:rPr lang="zh-CN" altLang="en-US" sz="1000" dirty="0"/>
              <a:t>出现请求</a:t>
            </a:r>
          </a:p>
        </p:txBody>
      </p:sp>
      <p:sp>
        <p:nvSpPr>
          <p:cNvPr id="47" name="文本框 46">
            <a:extLst>
              <a:ext uri="{FF2B5EF4-FFF2-40B4-BE49-F238E27FC236}">
                <a16:creationId xmlns:a16="http://schemas.microsoft.com/office/drawing/2014/main" id="{C6836759-81F0-75D1-46C2-7E865BC6D3E0}"/>
              </a:ext>
            </a:extLst>
          </p:cNvPr>
          <p:cNvSpPr txBox="1"/>
          <p:nvPr/>
        </p:nvSpPr>
        <p:spPr>
          <a:xfrm>
            <a:off x="5643363" y="4381415"/>
            <a:ext cx="828400" cy="246221"/>
          </a:xfrm>
          <a:prstGeom prst="rect">
            <a:avLst/>
          </a:prstGeom>
          <a:noFill/>
        </p:spPr>
        <p:txBody>
          <a:bodyPr wrap="square" rtlCol="0">
            <a:spAutoFit/>
          </a:bodyPr>
          <a:lstStyle/>
          <a:p>
            <a:r>
              <a:rPr lang="zh-CN" altLang="en-US" sz="1000" dirty="0"/>
              <a:t>出现读请求</a:t>
            </a:r>
          </a:p>
        </p:txBody>
      </p:sp>
      <p:sp>
        <p:nvSpPr>
          <p:cNvPr id="48" name="文本框 47">
            <a:extLst>
              <a:ext uri="{FF2B5EF4-FFF2-40B4-BE49-F238E27FC236}">
                <a16:creationId xmlns:a16="http://schemas.microsoft.com/office/drawing/2014/main" id="{60FECD48-AD60-3184-60D1-B7A3E239FC13}"/>
              </a:ext>
            </a:extLst>
          </p:cNvPr>
          <p:cNvSpPr txBox="1"/>
          <p:nvPr/>
        </p:nvSpPr>
        <p:spPr>
          <a:xfrm>
            <a:off x="5525486" y="5286941"/>
            <a:ext cx="828400" cy="246221"/>
          </a:xfrm>
          <a:prstGeom prst="rect">
            <a:avLst/>
          </a:prstGeom>
          <a:noFill/>
        </p:spPr>
        <p:txBody>
          <a:bodyPr wrap="square" rtlCol="0">
            <a:spAutoFit/>
          </a:bodyPr>
          <a:lstStyle/>
          <a:p>
            <a:r>
              <a:rPr lang="zh-CN" altLang="en-US" sz="1000" dirty="0"/>
              <a:t>出现写请求</a:t>
            </a:r>
          </a:p>
        </p:txBody>
      </p:sp>
      <p:sp>
        <p:nvSpPr>
          <p:cNvPr id="49" name="文本框 48">
            <a:extLst>
              <a:ext uri="{FF2B5EF4-FFF2-40B4-BE49-F238E27FC236}">
                <a16:creationId xmlns:a16="http://schemas.microsoft.com/office/drawing/2014/main" id="{32E1CEFC-9AA2-849F-4113-F8ECFF3A165D}"/>
              </a:ext>
            </a:extLst>
          </p:cNvPr>
          <p:cNvSpPr txBox="1"/>
          <p:nvPr/>
        </p:nvSpPr>
        <p:spPr>
          <a:xfrm>
            <a:off x="9767376" y="4608153"/>
            <a:ext cx="1018440" cy="400110"/>
          </a:xfrm>
          <a:prstGeom prst="rect">
            <a:avLst/>
          </a:prstGeom>
          <a:noFill/>
        </p:spPr>
        <p:txBody>
          <a:bodyPr wrap="square" rtlCol="0">
            <a:spAutoFit/>
          </a:bodyPr>
          <a:lstStyle/>
          <a:p>
            <a:r>
              <a:rPr lang="zh-CN" altLang="en-US" sz="1000" b="1" dirty="0"/>
              <a:t>并行处理，但要保证一致性</a:t>
            </a:r>
          </a:p>
        </p:txBody>
      </p:sp>
    </p:spTree>
    <p:extLst>
      <p:ext uri="{BB962C8B-B14F-4D97-AF65-F5344CB8AC3E}">
        <p14:creationId xmlns:p14="http://schemas.microsoft.com/office/powerpoint/2010/main" val="2319526696"/>
      </p:ext>
    </p:extLst>
  </p:cSld>
  <p:clrMapOvr>
    <a:masterClrMapping/>
  </p:clrMapOvr>
  <mc:AlternateContent xmlns:mc="http://schemas.openxmlformats.org/markup-compatibility/2006" xmlns:p14="http://schemas.microsoft.com/office/powerpoint/2010/main">
    <mc:Choice Requires="p14">
      <p:transition p14:dur="10" advTm="21401"/>
    </mc:Choice>
    <mc:Fallback xmlns="">
      <p:transition advTm="21401"/>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CF0D450-DA83-4655-BABE-7A2A6D787CF6}"/>
              </a:ext>
            </a:extLst>
          </p:cNvPr>
          <p:cNvSpPr txBox="1"/>
          <p:nvPr/>
        </p:nvSpPr>
        <p:spPr>
          <a:xfrm>
            <a:off x="840560" y="1555325"/>
            <a:ext cx="5073860" cy="707886"/>
          </a:xfrm>
          <a:prstGeom prst="rect">
            <a:avLst/>
          </a:prstGeom>
          <a:noFill/>
        </p:spPr>
        <p:txBody>
          <a:bodyPr wrap="square" rtlCol="0">
            <a:spAutoFit/>
          </a:bodyPr>
          <a:lstStyle/>
          <a:p>
            <a:pPr algn="just"/>
            <a:r>
              <a:rPr lang="en-US" altLang="zh-CN" sz="1600" b="1" spc="300" dirty="0">
                <a:solidFill>
                  <a:schemeClr val="bg1">
                    <a:lumMod val="50000"/>
                  </a:schemeClr>
                </a:solidFill>
                <a:latin typeface="思源黑体 CN Heavy"/>
                <a:cs typeface="Times New Roman" panose="02020603050405020304" pitchFamily="18" charset="0"/>
              </a:rPr>
              <a:t>MINIST</a:t>
            </a:r>
            <a:r>
              <a:rPr lang="zh-CN" altLang="en-US" sz="1600" b="1" dirty="0">
                <a:solidFill>
                  <a:schemeClr val="bg1">
                    <a:lumMod val="50000"/>
                  </a:schemeClr>
                </a:solidFill>
                <a:latin typeface="思源黑体 CN Heavy"/>
                <a:cs typeface="Times New Roman" panose="02020603050405020304" pitchFamily="18" charset="0"/>
              </a:rPr>
              <a:t>数据集分类任务</a:t>
            </a:r>
            <a:endParaRPr lang="en-US" altLang="zh-CN" sz="1600" b="1" dirty="0">
              <a:solidFill>
                <a:schemeClr val="bg1">
                  <a:lumMod val="50000"/>
                </a:schemeClr>
              </a:solidFill>
              <a:latin typeface="思源黑体 CN Heavy"/>
              <a:cs typeface="Times New Roman" panose="02020603050405020304" pitchFamily="18" charset="0"/>
            </a:endParaRPr>
          </a:p>
          <a:p>
            <a:pPr algn="just"/>
            <a:endParaRPr lang="en-US" altLang="zh-CN" sz="1200" b="1" dirty="0">
              <a:latin typeface="思源黑体 CN Heavy"/>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cs typeface="Times New Roman" panose="02020603050405020304" pitchFamily="18" charset="0"/>
              </a:rPr>
              <a:t>数据集载入及预处理</a:t>
            </a:r>
            <a:endParaRPr lang="en-US" altLang="zh-CN" sz="1200" b="1" dirty="0">
              <a:latin typeface="Times New Roman" panose="02020603050405020304" pitchFamily="18" charset="0"/>
              <a:cs typeface="Times New Roman" panose="02020603050405020304" pitchFamily="18" charset="0"/>
            </a:endParaRPr>
          </a:p>
        </p:txBody>
      </p:sp>
      <p:sp>
        <p:nvSpPr>
          <p:cNvPr id="52" name="Pentagon 6_1">
            <a:extLst>
              <a:ext uri="{FF2B5EF4-FFF2-40B4-BE49-F238E27FC236}">
                <a16:creationId xmlns:a16="http://schemas.microsoft.com/office/drawing/2014/main" id="{AF00C5AC-1046-411F-939E-89D5936C785B}"/>
              </a:ext>
            </a:extLst>
          </p:cNvPr>
          <p:cNvSpPr/>
          <p:nvPr/>
        </p:nvSpPr>
        <p:spPr>
          <a:xfrm>
            <a:off x="-1" y="531656"/>
            <a:ext cx="2370222"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8699EC9A-81A9-4AD6-9962-57AA5A2F4CD8}"/>
              </a:ext>
            </a:extLst>
          </p:cNvPr>
          <p:cNvSpPr txBox="1"/>
          <p:nvPr/>
        </p:nvSpPr>
        <p:spPr>
          <a:xfrm>
            <a:off x="48758" y="713203"/>
            <a:ext cx="2038642" cy="338554"/>
          </a:xfrm>
          <a:prstGeom prst="rect">
            <a:avLst/>
          </a:prstGeom>
          <a:noFill/>
        </p:spPr>
        <p:txBody>
          <a:bodyPr wrap="square" rtlCol="0">
            <a:spAutoFit/>
          </a:bodyPr>
          <a:lstStyle/>
          <a:p>
            <a:pPr algn="dist"/>
            <a:r>
              <a:rPr lang="en-US" altLang="zh-CN"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AI</a:t>
            </a:r>
            <a:r>
              <a:rPr lang="zh-CN" altLang="en-US"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加速模块设计</a:t>
            </a:r>
          </a:p>
        </p:txBody>
      </p:sp>
      <p:pic>
        <p:nvPicPr>
          <p:cNvPr id="8" name="图片 7">
            <a:extLst>
              <a:ext uri="{FF2B5EF4-FFF2-40B4-BE49-F238E27FC236}">
                <a16:creationId xmlns:a16="http://schemas.microsoft.com/office/drawing/2014/main" id="{1A4A5914-880E-4783-ADF3-4B08EC7A40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2483" y="4263395"/>
            <a:ext cx="3930014" cy="1654743"/>
          </a:xfrm>
          <a:prstGeom prst="rect">
            <a:avLst/>
          </a:prstGeom>
        </p:spPr>
      </p:pic>
    </p:spTree>
    <p:extLst>
      <p:ext uri="{BB962C8B-B14F-4D97-AF65-F5344CB8AC3E}">
        <p14:creationId xmlns:p14="http://schemas.microsoft.com/office/powerpoint/2010/main" val="1303397328"/>
      </p:ext>
    </p:extLst>
  </p:cSld>
  <p:clrMapOvr>
    <a:masterClrMapping/>
  </p:clrMapOvr>
  <mc:AlternateContent xmlns:mc="http://schemas.openxmlformats.org/markup-compatibility/2006" xmlns:p14="http://schemas.microsoft.com/office/powerpoint/2010/main">
    <mc:Choice Requires="p14">
      <p:transition p14:dur="10" advTm="18775"/>
    </mc:Choice>
    <mc:Fallback xmlns="">
      <p:transition advTm="18775"/>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CF0D450-DA83-4655-BABE-7A2A6D787CF6}"/>
              </a:ext>
            </a:extLst>
          </p:cNvPr>
          <p:cNvSpPr txBox="1"/>
          <p:nvPr/>
        </p:nvSpPr>
        <p:spPr>
          <a:xfrm>
            <a:off x="840560" y="1555325"/>
            <a:ext cx="5073860" cy="1631216"/>
          </a:xfrm>
          <a:prstGeom prst="rect">
            <a:avLst/>
          </a:prstGeom>
          <a:noFill/>
        </p:spPr>
        <p:txBody>
          <a:bodyPr wrap="square" rtlCol="0">
            <a:spAutoFit/>
          </a:bodyPr>
          <a:lstStyle/>
          <a:p>
            <a:pPr algn="just"/>
            <a:r>
              <a:rPr lang="en-US" altLang="zh-CN" sz="1600" b="1" spc="300" dirty="0">
                <a:solidFill>
                  <a:schemeClr val="bg1">
                    <a:lumMod val="50000"/>
                  </a:schemeClr>
                </a:solidFill>
                <a:latin typeface="思源黑体 CN Heavy"/>
                <a:cs typeface="Times New Roman" panose="02020603050405020304" pitchFamily="18" charset="0"/>
              </a:rPr>
              <a:t>MINIST</a:t>
            </a:r>
            <a:r>
              <a:rPr lang="zh-CN" altLang="en-US" sz="1600" b="1" dirty="0">
                <a:solidFill>
                  <a:schemeClr val="bg1">
                    <a:lumMod val="50000"/>
                  </a:schemeClr>
                </a:solidFill>
                <a:latin typeface="思源黑体 CN Heavy"/>
                <a:cs typeface="Times New Roman" panose="02020603050405020304" pitchFamily="18" charset="0"/>
              </a:rPr>
              <a:t>数据集分类任务</a:t>
            </a:r>
            <a:endParaRPr lang="en-US" altLang="zh-CN" sz="1600" b="1" dirty="0">
              <a:solidFill>
                <a:schemeClr val="bg1">
                  <a:lumMod val="50000"/>
                </a:schemeClr>
              </a:solidFill>
              <a:latin typeface="思源黑体 CN Heavy"/>
              <a:cs typeface="Times New Roman" panose="02020603050405020304" pitchFamily="18" charset="0"/>
            </a:endParaRPr>
          </a:p>
          <a:p>
            <a:pPr algn="just"/>
            <a:endParaRPr lang="en-US" altLang="zh-CN" sz="1200" b="1" dirty="0">
              <a:latin typeface="思源黑体 CN Heavy"/>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cs typeface="Times New Roman" panose="02020603050405020304" pitchFamily="18" charset="0"/>
              </a:rPr>
              <a:t>数据集载入及预处理</a:t>
            </a:r>
            <a:endParaRPr lang="en-US" altLang="zh-CN" sz="12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altLang="zh-CN" sz="12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cs typeface="Times New Roman" panose="02020603050405020304" pitchFamily="18" charset="0"/>
              </a:rPr>
              <a:t>使用 </a:t>
            </a:r>
            <a:r>
              <a:rPr lang="en-US" altLang="zh-CN" sz="1200" b="1" dirty="0" err="1">
                <a:latin typeface="Times New Roman" panose="02020603050405020304" pitchFamily="18" charset="0"/>
                <a:cs typeface="Times New Roman" panose="02020603050405020304" pitchFamily="18" charset="0"/>
              </a:rPr>
              <a:t>Pytorch</a:t>
            </a:r>
            <a:r>
              <a:rPr lang="zh-CN" altLang="en-US" sz="1200" b="1" dirty="0">
                <a:latin typeface="Times New Roman" panose="02020603050405020304" pitchFamily="18" charset="0"/>
                <a:cs typeface="Times New Roman" panose="02020603050405020304" pitchFamily="18" charset="0"/>
              </a:rPr>
              <a:t>实现用于分类的</a:t>
            </a:r>
            <a:r>
              <a:rPr lang="en-US" altLang="zh-CN" sz="1200" b="1" dirty="0">
                <a:latin typeface="Times New Roman" panose="02020603050405020304" pitchFamily="18" charset="0"/>
                <a:cs typeface="Times New Roman" panose="02020603050405020304" pitchFamily="18" charset="0"/>
              </a:rPr>
              <a:t>CNN</a:t>
            </a:r>
            <a:r>
              <a:rPr lang="zh-CN" altLang="en-US" sz="1200" b="1" dirty="0">
                <a:latin typeface="Times New Roman" panose="02020603050405020304" pitchFamily="18" charset="0"/>
                <a:cs typeface="Times New Roman" panose="02020603050405020304" pitchFamily="18" charset="0"/>
              </a:rPr>
              <a:t>模型</a:t>
            </a:r>
            <a:endParaRPr lang="en-US" altLang="zh-CN" sz="12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altLang="zh-CN" sz="12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cs typeface="Times New Roman" panose="02020603050405020304" pitchFamily="18" charset="0"/>
              </a:rPr>
              <a:t>编写训练代码进行实验，最终模型可收敛至</a:t>
            </a:r>
            <a:r>
              <a:rPr lang="en-US" altLang="zh-CN" sz="1200" b="1" dirty="0">
                <a:latin typeface="Times New Roman" panose="02020603050405020304" pitchFamily="18" charset="0"/>
                <a:cs typeface="Times New Roman" panose="02020603050405020304" pitchFamily="18" charset="0"/>
              </a:rPr>
              <a:t>acc&gt;98%</a:t>
            </a:r>
          </a:p>
          <a:p>
            <a:pPr marL="342900" indent="-342900" algn="just">
              <a:buFont typeface="Arial" panose="020B0604020202020204" pitchFamily="34" charset="0"/>
              <a:buChar char="•"/>
            </a:pPr>
            <a:endParaRPr lang="en-US" altLang="zh-CN" sz="1200" b="1" dirty="0">
              <a:latin typeface="Times New Roman" panose="02020603050405020304" pitchFamily="18" charset="0"/>
              <a:cs typeface="Times New Roman" panose="02020603050405020304" pitchFamily="18" charset="0"/>
            </a:endParaRPr>
          </a:p>
        </p:txBody>
      </p:sp>
      <p:sp>
        <p:nvSpPr>
          <p:cNvPr id="52" name="Pentagon 6_1">
            <a:extLst>
              <a:ext uri="{FF2B5EF4-FFF2-40B4-BE49-F238E27FC236}">
                <a16:creationId xmlns:a16="http://schemas.microsoft.com/office/drawing/2014/main" id="{AF00C5AC-1046-411F-939E-89D5936C785B}"/>
              </a:ext>
            </a:extLst>
          </p:cNvPr>
          <p:cNvSpPr/>
          <p:nvPr/>
        </p:nvSpPr>
        <p:spPr>
          <a:xfrm>
            <a:off x="-1" y="531656"/>
            <a:ext cx="2370222"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8699EC9A-81A9-4AD6-9962-57AA5A2F4CD8}"/>
              </a:ext>
            </a:extLst>
          </p:cNvPr>
          <p:cNvSpPr txBox="1"/>
          <p:nvPr/>
        </p:nvSpPr>
        <p:spPr>
          <a:xfrm>
            <a:off x="42821" y="642567"/>
            <a:ext cx="2038642" cy="461665"/>
          </a:xfrm>
          <a:prstGeom prst="rect">
            <a:avLst/>
          </a:prstGeom>
          <a:noFill/>
        </p:spPr>
        <p:txBody>
          <a:bodyPr wrap="square" rtlCol="0">
            <a:spAutoFit/>
          </a:bodyPr>
          <a:lstStyle/>
          <a:p>
            <a:pPr algn="dist"/>
            <a:r>
              <a:rPr lang="zh-CN" altLang="en-US" sz="2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加速模块设计</a:t>
            </a:r>
          </a:p>
        </p:txBody>
      </p:sp>
      <p:pic>
        <p:nvPicPr>
          <p:cNvPr id="8" name="图片 7">
            <a:extLst>
              <a:ext uri="{FF2B5EF4-FFF2-40B4-BE49-F238E27FC236}">
                <a16:creationId xmlns:a16="http://schemas.microsoft.com/office/drawing/2014/main" id="{1A4A5914-880E-4783-ADF3-4B08EC7A40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2483" y="4263395"/>
            <a:ext cx="3930014" cy="1654743"/>
          </a:xfrm>
          <a:prstGeom prst="rect">
            <a:avLst/>
          </a:prstGeom>
        </p:spPr>
      </p:pic>
      <p:pic>
        <p:nvPicPr>
          <p:cNvPr id="4" name="图片 3">
            <a:extLst>
              <a:ext uri="{FF2B5EF4-FFF2-40B4-BE49-F238E27FC236}">
                <a16:creationId xmlns:a16="http://schemas.microsoft.com/office/drawing/2014/main" id="{FB1C192C-3F3E-404A-9FEE-DEB7982BEF99}"/>
              </a:ext>
            </a:extLst>
          </p:cNvPr>
          <p:cNvPicPr>
            <a:picLocks noChangeAspect="1"/>
          </p:cNvPicPr>
          <p:nvPr/>
        </p:nvPicPr>
        <p:blipFill rotWithShape="1">
          <a:blip r:embed="rId4">
            <a:extLst>
              <a:ext uri="{28A0092B-C50C-407E-A947-70E740481C1C}">
                <a14:useLocalDpi xmlns:a14="http://schemas.microsoft.com/office/drawing/2010/main" val="0"/>
              </a:ext>
            </a:extLst>
          </a:blip>
          <a:srcRect b="13765"/>
          <a:stretch/>
        </p:blipFill>
        <p:spPr>
          <a:xfrm>
            <a:off x="7046140" y="1397170"/>
            <a:ext cx="4305300" cy="4985876"/>
          </a:xfrm>
          <a:prstGeom prst="rect">
            <a:avLst/>
          </a:prstGeom>
        </p:spPr>
      </p:pic>
      <p:sp>
        <p:nvSpPr>
          <p:cNvPr id="2" name="Pentagon 6_1">
            <a:extLst>
              <a:ext uri="{FF2B5EF4-FFF2-40B4-BE49-F238E27FC236}">
                <a16:creationId xmlns:a16="http://schemas.microsoft.com/office/drawing/2014/main" id="{6AEE4C6C-8097-7C5E-90A3-CD8E238ED4B6}"/>
              </a:ext>
            </a:extLst>
          </p:cNvPr>
          <p:cNvSpPr/>
          <p:nvPr/>
        </p:nvSpPr>
        <p:spPr>
          <a:xfrm>
            <a:off x="-1" y="531656"/>
            <a:ext cx="2370222"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D0B2AAF-EC1E-EDBD-FB55-4111E5BD2E95}"/>
              </a:ext>
            </a:extLst>
          </p:cNvPr>
          <p:cNvSpPr txBox="1"/>
          <p:nvPr/>
        </p:nvSpPr>
        <p:spPr>
          <a:xfrm>
            <a:off x="48758" y="713203"/>
            <a:ext cx="2038642" cy="338554"/>
          </a:xfrm>
          <a:prstGeom prst="rect">
            <a:avLst/>
          </a:prstGeom>
          <a:noFill/>
        </p:spPr>
        <p:txBody>
          <a:bodyPr wrap="square" rtlCol="0">
            <a:spAutoFit/>
          </a:bodyPr>
          <a:lstStyle/>
          <a:p>
            <a:pPr algn="dist"/>
            <a:r>
              <a:rPr lang="en-US" altLang="zh-CN"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AI</a:t>
            </a:r>
            <a:r>
              <a:rPr lang="zh-CN" altLang="en-US"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加速模块设计</a:t>
            </a:r>
          </a:p>
        </p:txBody>
      </p:sp>
    </p:spTree>
    <p:extLst>
      <p:ext uri="{BB962C8B-B14F-4D97-AF65-F5344CB8AC3E}">
        <p14:creationId xmlns:p14="http://schemas.microsoft.com/office/powerpoint/2010/main" val="858353777"/>
      </p:ext>
    </p:extLst>
  </p:cSld>
  <p:clrMapOvr>
    <a:masterClrMapping/>
  </p:clrMapOvr>
  <mc:AlternateContent xmlns:mc="http://schemas.openxmlformats.org/markup-compatibility/2006" xmlns:p14="http://schemas.microsoft.com/office/powerpoint/2010/main">
    <mc:Choice Requires="p14">
      <p:transition p14:dur="10" advTm="39842"/>
    </mc:Choice>
    <mc:Fallback xmlns="">
      <p:transition advTm="39842"/>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CF0D450-DA83-4655-BABE-7A2A6D787CF6}"/>
              </a:ext>
            </a:extLst>
          </p:cNvPr>
          <p:cNvSpPr txBox="1"/>
          <p:nvPr/>
        </p:nvSpPr>
        <p:spPr>
          <a:xfrm>
            <a:off x="840560" y="1555325"/>
            <a:ext cx="5073860" cy="2369880"/>
          </a:xfrm>
          <a:prstGeom prst="rect">
            <a:avLst/>
          </a:prstGeom>
          <a:noFill/>
        </p:spPr>
        <p:txBody>
          <a:bodyPr wrap="square" rtlCol="0">
            <a:spAutoFit/>
          </a:bodyPr>
          <a:lstStyle/>
          <a:p>
            <a:pPr algn="just"/>
            <a:r>
              <a:rPr lang="en-US" altLang="zh-CN" sz="1600" b="1" spc="300" dirty="0">
                <a:solidFill>
                  <a:schemeClr val="bg1">
                    <a:lumMod val="50000"/>
                  </a:schemeClr>
                </a:solidFill>
                <a:latin typeface="思源黑体 CN Heavy"/>
                <a:cs typeface="Times New Roman" panose="02020603050405020304" pitchFamily="18" charset="0"/>
              </a:rPr>
              <a:t>MINIST</a:t>
            </a:r>
            <a:r>
              <a:rPr lang="zh-CN" altLang="en-US" sz="1600" b="1" dirty="0">
                <a:solidFill>
                  <a:schemeClr val="bg1">
                    <a:lumMod val="50000"/>
                  </a:schemeClr>
                </a:solidFill>
                <a:latin typeface="思源黑体 CN Heavy"/>
                <a:cs typeface="Times New Roman" panose="02020603050405020304" pitchFamily="18" charset="0"/>
              </a:rPr>
              <a:t>数据集分类任务</a:t>
            </a:r>
            <a:endParaRPr lang="en-US" altLang="zh-CN" sz="1600" b="1" dirty="0">
              <a:solidFill>
                <a:schemeClr val="bg1">
                  <a:lumMod val="50000"/>
                </a:schemeClr>
              </a:solidFill>
              <a:latin typeface="思源黑体 CN Heavy"/>
              <a:cs typeface="Times New Roman" panose="02020603050405020304" pitchFamily="18" charset="0"/>
            </a:endParaRPr>
          </a:p>
          <a:p>
            <a:pPr algn="just"/>
            <a:endParaRPr lang="en-US" altLang="zh-CN" sz="1200" b="1" dirty="0">
              <a:latin typeface="思源黑体 CN Heavy"/>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cs typeface="Times New Roman" panose="02020603050405020304" pitchFamily="18" charset="0"/>
              </a:rPr>
              <a:t>数据集载入及预处理</a:t>
            </a:r>
            <a:endParaRPr lang="en-US" altLang="zh-CN" sz="12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altLang="zh-CN" sz="12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cs typeface="Times New Roman" panose="02020603050405020304" pitchFamily="18" charset="0"/>
              </a:rPr>
              <a:t>使用 </a:t>
            </a:r>
            <a:r>
              <a:rPr lang="en-US" altLang="zh-CN" sz="1200" b="1" dirty="0" err="1">
                <a:latin typeface="Times New Roman" panose="02020603050405020304" pitchFamily="18" charset="0"/>
                <a:cs typeface="Times New Roman" panose="02020603050405020304" pitchFamily="18" charset="0"/>
              </a:rPr>
              <a:t>Pytorch</a:t>
            </a:r>
            <a:r>
              <a:rPr lang="zh-CN" altLang="en-US" sz="1200" b="1" dirty="0">
                <a:latin typeface="Times New Roman" panose="02020603050405020304" pitchFamily="18" charset="0"/>
                <a:cs typeface="Times New Roman" panose="02020603050405020304" pitchFamily="18" charset="0"/>
              </a:rPr>
              <a:t>实现用于分类的</a:t>
            </a:r>
            <a:r>
              <a:rPr lang="en-US" altLang="zh-CN" sz="1200" b="1" dirty="0">
                <a:latin typeface="Times New Roman" panose="02020603050405020304" pitchFamily="18" charset="0"/>
                <a:cs typeface="Times New Roman" panose="02020603050405020304" pitchFamily="18" charset="0"/>
              </a:rPr>
              <a:t>CNN</a:t>
            </a:r>
            <a:r>
              <a:rPr lang="zh-CN" altLang="en-US" sz="1200" b="1" dirty="0">
                <a:latin typeface="Times New Roman" panose="02020603050405020304" pitchFamily="18" charset="0"/>
                <a:cs typeface="Times New Roman" panose="02020603050405020304" pitchFamily="18" charset="0"/>
              </a:rPr>
              <a:t>模型</a:t>
            </a:r>
            <a:endParaRPr lang="en-US" altLang="zh-CN" sz="12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altLang="zh-CN" sz="12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cs typeface="Times New Roman" panose="02020603050405020304" pitchFamily="18" charset="0"/>
              </a:rPr>
              <a:t>编写训练代码进行实验，最终模型可收敛至</a:t>
            </a:r>
            <a:r>
              <a:rPr lang="en-US" altLang="zh-CN" sz="1200" b="1" dirty="0">
                <a:latin typeface="Times New Roman" panose="02020603050405020304" pitchFamily="18" charset="0"/>
                <a:cs typeface="Times New Roman" panose="02020603050405020304" pitchFamily="18" charset="0"/>
              </a:rPr>
              <a:t>acc&gt;98%</a:t>
            </a:r>
          </a:p>
          <a:p>
            <a:pPr marL="342900" indent="-342900" algn="just">
              <a:buFont typeface="Arial" panose="020B0604020202020204" pitchFamily="34" charset="0"/>
              <a:buChar char="•"/>
            </a:pPr>
            <a:endParaRPr lang="en-US" altLang="zh-CN" sz="12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cs typeface="Times New Roman" panose="02020603050405020304" pitchFamily="18" charset="0"/>
              </a:rPr>
              <a:t>对参数和输入数据进行</a:t>
            </a:r>
            <a:r>
              <a:rPr lang="zh-CN" altLang="en-US" sz="1200" b="1" dirty="0">
                <a:solidFill>
                  <a:srgbClr val="C00000"/>
                </a:solidFill>
                <a:latin typeface="Times New Roman" panose="02020603050405020304" pitchFamily="18" charset="0"/>
                <a:cs typeface="Times New Roman" panose="02020603050405020304" pitchFamily="18" charset="0"/>
              </a:rPr>
              <a:t>定点化转换</a:t>
            </a:r>
          </a:p>
          <a:p>
            <a:pPr marL="342900" indent="-342900" algn="just">
              <a:buFont typeface="Arial" panose="020B0604020202020204" pitchFamily="34" charset="0"/>
              <a:buChar char="•"/>
            </a:pPr>
            <a:endParaRPr lang="en-US" altLang="zh-CN" sz="12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cs typeface="Times New Roman" panose="02020603050405020304" pitchFamily="18" charset="0"/>
              </a:rPr>
              <a:t>使用硬件描述语言</a:t>
            </a:r>
            <a:r>
              <a:rPr lang="zh-CN" altLang="en-US" sz="1200" b="1" dirty="0">
                <a:solidFill>
                  <a:srgbClr val="C00000"/>
                </a:solidFill>
                <a:latin typeface="Times New Roman" panose="02020603050405020304" pitchFamily="18" charset="0"/>
                <a:cs typeface="Times New Roman" panose="02020603050405020304" pitchFamily="18" charset="0"/>
              </a:rPr>
              <a:t>在</a:t>
            </a:r>
            <a:r>
              <a:rPr lang="en-US" altLang="zh-CN" sz="1200" b="1" dirty="0">
                <a:solidFill>
                  <a:srgbClr val="C00000"/>
                </a:solidFill>
                <a:latin typeface="Times New Roman" panose="02020603050405020304" pitchFamily="18" charset="0"/>
                <a:cs typeface="Times New Roman" panose="02020603050405020304" pitchFamily="18" charset="0"/>
              </a:rPr>
              <a:t>FPGA</a:t>
            </a:r>
            <a:r>
              <a:rPr lang="zh-CN" altLang="en-US" sz="1200" b="1" dirty="0">
                <a:solidFill>
                  <a:srgbClr val="C00000"/>
                </a:solidFill>
                <a:latin typeface="Times New Roman" panose="02020603050405020304" pitchFamily="18" charset="0"/>
                <a:cs typeface="Times New Roman" panose="02020603050405020304" pitchFamily="18" charset="0"/>
              </a:rPr>
              <a:t>上实现</a:t>
            </a:r>
            <a:r>
              <a:rPr lang="zh-CN" altLang="en-US" sz="1200" b="1" dirty="0">
                <a:latin typeface="Times New Roman" panose="02020603050405020304" pitchFamily="18" charset="0"/>
                <a:cs typeface="Times New Roman" panose="02020603050405020304" pitchFamily="18" charset="0"/>
              </a:rPr>
              <a:t>相同的</a:t>
            </a:r>
            <a:r>
              <a:rPr lang="zh-CN" altLang="en-US" sz="1200" b="1" dirty="0">
                <a:solidFill>
                  <a:srgbClr val="C00000"/>
                </a:solidFill>
                <a:latin typeface="Times New Roman" panose="02020603050405020304" pitchFamily="18" charset="0"/>
                <a:cs typeface="Times New Roman" panose="02020603050405020304" pitchFamily="18" charset="0"/>
              </a:rPr>
              <a:t>神经网络</a:t>
            </a:r>
            <a:r>
              <a:rPr lang="zh-CN" altLang="en-US" sz="1200" b="1" dirty="0">
                <a:latin typeface="Times New Roman" panose="02020603050405020304" pitchFamily="18" charset="0"/>
                <a:cs typeface="Times New Roman" panose="02020603050405020304" pitchFamily="18" charset="0"/>
              </a:rPr>
              <a:t>结构</a:t>
            </a:r>
          </a:p>
          <a:p>
            <a:pPr marL="342900" indent="-342900" algn="just">
              <a:buFont typeface="Arial" panose="020B0604020202020204" pitchFamily="34" charset="0"/>
              <a:buChar char="•"/>
            </a:pPr>
            <a:endParaRPr lang="en-US" altLang="zh-CN" sz="1200" b="1" dirty="0">
              <a:latin typeface="Times New Roman" panose="02020603050405020304" pitchFamily="18" charset="0"/>
              <a:cs typeface="Times New Roman" panose="02020603050405020304" pitchFamily="18" charset="0"/>
            </a:endParaRPr>
          </a:p>
        </p:txBody>
      </p:sp>
      <p:sp>
        <p:nvSpPr>
          <p:cNvPr id="52" name="Pentagon 6_1">
            <a:extLst>
              <a:ext uri="{FF2B5EF4-FFF2-40B4-BE49-F238E27FC236}">
                <a16:creationId xmlns:a16="http://schemas.microsoft.com/office/drawing/2014/main" id="{AF00C5AC-1046-411F-939E-89D5936C785B}"/>
              </a:ext>
            </a:extLst>
          </p:cNvPr>
          <p:cNvSpPr/>
          <p:nvPr/>
        </p:nvSpPr>
        <p:spPr>
          <a:xfrm>
            <a:off x="-1" y="531656"/>
            <a:ext cx="2370222"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8699EC9A-81A9-4AD6-9962-57AA5A2F4CD8}"/>
              </a:ext>
            </a:extLst>
          </p:cNvPr>
          <p:cNvSpPr txBox="1"/>
          <p:nvPr/>
        </p:nvSpPr>
        <p:spPr>
          <a:xfrm>
            <a:off x="42821" y="642567"/>
            <a:ext cx="2038642" cy="461665"/>
          </a:xfrm>
          <a:prstGeom prst="rect">
            <a:avLst/>
          </a:prstGeom>
          <a:noFill/>
        </p:spPr>
        <p:txBody>
          <a:bodyPr wrap="square" rtlCol="0">
            <a:spAutoFit/>
          </a:bodyPr>
          <a:lstStyle/>
          <a:p>
            <a:pPr algn="dist"/>
            <a:r>
              <a:rPr lang="zh-CN" altLang="en-US" sz="2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加速模块设计</a:t>
            </a:r>
          </a:p>
        </p:txBody>
      </p:sp>
      <p:pic>
        <p:nvPicPr>
          <p:cNvPr id="8" name="图片 7">
            <a:extLst>
              <a:ext uri="{FF2B5EF4-FFF2-40B4-BE49-F238E27FC236}">
                <a16:creationId xmlns:a16="http://schemas.microsoft.com/office/drawing/2014/main" id="{1A4A5914-880E-4783-ADF3-4B08EC7A40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2483" y="4263395"/>
            <a:ext cx="3930014" cy="1654743"/>
          </a:xfrm>
          <a:prstGeom prst="rect">
            <a:avLst/>
          </a:prstGeom>
        </p:spPr>
      </p:pic>
      <p:pic>
        <p:nvPicPr>
          <p:cNvPr id="4" name="图片 3">
            <a:extLst>
              <a:ext uri="{FF2B5EF4-FFF2-40B4-BE49-F238E27FC236}">
                <a16:creationId xmlns:a16="http://schemas.microsoft.com/office/drawing/2014/main" id="{FB1C192C-3F3E-404A-9FEE-DEB7982BEF99}"/>
              </a:ext>
            </a:extLst>
          </p:cNvPr>
          <p:cNvPicPr>
            <a:picLocks noChangeAspect="1"/>
          </p:cNvPicPr>
          <p:nvPr/>
        </p:nvPicPr>
        <p:blipFill rotWithShape="1">
          <a:blip r:embed="rId4">
            <a:extLst>
              <a:ext uri="{28A0092B-C50C-407E-A947-70E740481C1C}">
                <a14:useLocalDpi xmlns:a14="http://schemas.microsoft.com/office/drawing/2010/main" val="0"/>
              </a:ext>
            </a:extLst>
          </a:blip>
          <a:srcRect b="13765"/>
          <a:stretch/>
        </p:blipFill>
        <p:spPr>
          <a:xfrm>
            <a:off x="7046140" y="1397170"/>
            <a:ext cx="4305300" cy="4985876"/>
          </a:xfrm>
          <a:prstGeom prst="rect">
            <a:avLst/>
          </a:prstGeom>
        </p:spPr>
      </p:pic>
      <p:sp>
        <p:nvSpPr>
          <p:cNvPr id="2" name="Pentagon 6_1">
            <a:extLst>
              <a:ext uri="{FF2B5EF4-FFF2-40B4-BE49-F238E27FC236}">
                <a16:creationId xmlns:a16="http://schemas.microsoft.com/office/drawing/2014/main" id="{6AEE4C6C-8097-7C5E-90A3-CD8E238ED4B6}"/>
              </a:ext>
            </a:extLst>
          </p:cNvPr>
          <p:cNvSpPr/>
          <p:nvPr/>
        </p:nvSpPr>
        <p:spPr>
          <a:xfrm>
            <a:off x="-1" y="531656"/>
            <a:ext cx="2370222"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D0B2AAF-EC1E-EDBD-FB55-4111E5BD2E95}"/>
              </a:ext>
            </a:extLst>
          </p:cNvPr>
          <p:cNvSpPr txBox="1"/>
          <p:nvPr/>
        </p:nvSpPr>
        <p:spPr>
          <a:xfrm>
            <a:off x="48758" y="713203"/>
            <a:ext cx="2038642" cy="338554"/>
          </a:xfrm>
          <a:prstGeom prst="rect">
            <a:avLst/>
          </a:prstGeom>
          <a:noFill/>
        </p:spPr>
        <p:txBody>
          <a:bodyPr wrap="square" rtlCol="0">
            <a:spAutoFit/>
          </a:bodyPr>
          <a:lstStyle/>
          <a:p>
            <a:pPr algn="dist"/>
            <a:r>
              <a:rPr lang="en-US" altLang="zh-CN"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AI</a:t>
            </a:r>
            <a:r>
              <a:rPr lang="zh-CN" altLang="en-US"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加速模块设计</a:t>
            </a:r>
          </a:p>
        </p:txBody>
      </p:sp>
    </p:spTree>
    <p:extLst>
      <p:ext uri="{BB962C8B-B14F-4D97-AF65-F5344CB8AC3E}">
        <p14:creationId xmlns:p14="http://schemas.microsoft.com/office/powerpoint/2010/main" val="3743577133"/>
      </p:ext>
    </p:extLst>
  </p:cSld>
  <p:clrMapOvr>
    <a:masterClrMapping/>
  </p:clrMapOvr>
  <mc:AlternateContent xmlns:mc="http://schemas.openxmlformats.org/markup-compatibility/2006" xmlns:p14="http://schemas.microsoft.com/office/powerpoint/2010/main">
    <mc:Choice Requires="p14">
      <p:transition p14:dur="10" advTm="39842"/>
    </mc:Choice>
    <mc:Fallback xmlns="">
      <p:transition advTm="39842"/>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CF0D450-DA83-4655-BABE-7A2A6D787CF6}"/>
              </a:ext>
            </a:extLst>
          </p:cNvPr>
          <p:cNvSpPr txBox="1"/>
          <p:nvPr/>
        </p:nvSpPr>
        <p:spPr>
          <a:xfrm>
            <a:off x="840560" y="1555325"/>
            <a:ext cx="5073860" cy="892552"/>
          </a:xfrm>
          <a:prstGeom prst="rect">
            <a:avLst/>
          </a:prstGeom>
          <a:noFill/>
        </p:spPr>
        <p:txBody>
          <a:bodyPr wrap="square" rtlCol="0">
            <a:spAutoFit/>
          </a:bodyPr>
          <a:lstStyle/>
          <a:p>
            <a:pPr algn="just"/>
            <a:r>
              <a:rPr lang="zh-CN" altLang="en-US" sz="1600" b="1" dirty="0">
                <a:solidFill>
                  <a:schemeClr val="bg1">
                    <a:lumMod val="50000"/>
                  </a:schemeClr>
                </a:solidFill>
                <a:latin typeface="思源黑体 CN Heavy"/>
                <a:cs typeface="Times New Roman" panose="02020603050405020304" pitchFamily="18" charset="0"/>
              </a:rPr>
              <a:t>参数量化 </a:t>
            </a:r>
            <a:r>
              <a:rPr lang="en-US" altLang="zh-CN" sz="1600" b="1" dirty="0">
                <a:solidFill>
                  <a:schemeClr val="bg1">
                    <a:lumMod val="50000"/>
                  </a:schemeClr>
                </a:solidFill>
                <a:latin typeface="思源黑体 CN Heavy"/>
                <a:cs typeface="Times New Roman" panose="02020603050405020304" pitchFamily="18" charset="0"/>
              </a:rPr>
              <a:t>&amp; </a:t>
            </a:r>
            <a:r>
              <a:rPr lang="zh-CN" altLang="en-US" sz="1600" b="1" dirty="0">
                <a:solidFill>
                  <a:schemeClr val="bg1">
                    <a:lumMod val="50000"/>
                  </a:schemeClr>
                </a:solidFill>
                <a:latin typeface="思源黑体 CN Heavy"/>
                <a:cs typeface="Times New Roman" panose="02020603050405020304" pitchFamily="18" charset="0"/>
              </a:rPr>
              <a:t>数据转化</a:t>
            </a:r>
            <a:endParaRPr lang="en-US" altLang="zh-CN" sz="1600" b="1" dirty="0">
              <a:solidFill>
                <a:schemeClr val="bg1">
                  <a:lumMod val="50000"/>
                </a:schemeClr>
              </a:solidFill>
              <a:latin typeface="思源黑体 CN Heavy"/>
              <a:cs typeface="Times New Roman" panose="02020603050405020304" pitchFamily="18" charset="0"/>
            </a:endParaRPr>
          </a:p>
          <a:p>
            <a:pPr algn="just"/>
            <a:endParaRPr lang="en-US" altLang="zh-CN" sz="1200" b="1" dirty="0">
              <a:latin typeface="思源黑体 CN Heavy"/>
              <a:cs typeface="Times New Roman" panose="02020603050405020304" pitchFamily="18" charset="0"/>
            </a:endParaRPr>
          </a:p>
          <a:p>
            <a:pPr marL="342900" indent="-342900" algn="just">
              <a:buFont typeface="Arial" panose="020B0604020202020204" pitchFamily="34" charset="0"/>
              <a:buChar char="•"/>
            </a:pPr>
            <a:r>
              <a:rPr lang="en-US" altLang="zh-CN" sz="1200" b="1" dirty="0" err="1">
                <a:latin typeface="Times New Roman" panose="02020603050405020304" pitchFamily="18" charset="0"/>
                <a:cs typeface="Times New Roman" panose="02020603050405020304" pitchFamily="18" charset="0"/>
              </a:rPr>
              <a:t>Pytorch</a:t>
            </a:r>
            <a:r>
              <a:rPr lang="zh-CN" altLang="en-US" sz="1200" b="1" dirty="0">
                <a:latin typeface="Times New Roman" panose="02020603050405020304" pitchFamily="18" charset="0"/>
                <a:cs typeface="Times New Roman" panose="02020603050405020304" pitchFamily="18" charset="0"/>
              </a:rPr>
              <a:t>中</a:t>
            </a:r>
            <a:r>
              <a:rPr lang="en-US" altLang="zh-CN" sz="1200" b="1" dirty="0">
                <a:latin typeface="Times New Roman" panose="02020603050405020304" pitchFamily="18" charset="0"/>
                <a:cs typeface="Times New Roman" panose="02020603050405020304" pitchFamily="18" charset="0"/>
              </a:rPr>
              <a:t>FP32</a:t>
            </a:r>
            <a:r>
              <a:rPr lang="zh-CN" altLang="en-US" sz="1200" b="1" dirty="0">
                <a:latin typeface="Times New Roman" panose="02020603050405020304" pitchFamily="18" charset="0"/>
                <a:cs typeface="Times New Roman" panose="02020603050405020304" pitchFamily="18" charset="0"/>
              </a:rPr>
              <a:t>的参数转为</a:t>
            </a:r>
            <a:r>
              <a:rPr lang="en-US" altLang="zh-CN" sz="1200" b="1" dirty="0">
                <a:latin typeface="Times New Roman" panose="02020603050405020304" pitchFamily="18" charset="0"/>
                <a:cs typeface="Times New Roman" panose="02020603050405020304" pitchFamily="18" charset="0"/>
              </a:rPr>
              <a:t>Int8</a:t>
            </a:r>
            <a:r>
              <a:rPr lang="zh-CN" altLang="en-US" sz="1200" b="1" dirty="0">
                <a:latin typeface="Times New Roman" panose="02020603050405020304" pitchFamily="18" charset="0"/>
                <a:cs typeface="Times New Roman" panose="02020603050405020304" pitchFamily="18" charset="0"/>
              </a:rPr>
              <a:t>，公式中</a:t>
            </a:r>
            <a:r>
              <a:rPr lang="en-US" altLang="zh-CN" sz="1200" b="1" dirty="0">
                <a:latin typeface="Times New Roman" panose="02020603050405020304" pitchFamily="18" charset="0"/>
                <a:cs typeface="Times New Roman" panose="02020603050405020304" pitchFamily="18" charset="0"/>
              </a:rPr>
              <a:t>b=8</a:t>
            </a:r>
            <a:r>
              <a:rPr lang="zh-CN" altLang="en-US" sz="1200" b="1" dirty="0">
                <a:latin typeface="Times New Roman" panose="02020603050405020304" pitchFamily="18" charset="0"/>
                <a:cs typeface="Times New Roman" panose="02020603050405020304" pitchFamily="18" charset="0"/>
              </a:rPr>
              <a:t>代表比特位，</a:t>
            </a:r>
            <a:r>
              <a:rPr lang="en-US" altLang="zh-CN" sz="1200" b="1" dirty="0">
                <a:latin typeface="Times New Roman" panose="02020603050405020304" pitchFamily="18" charset="0"/>
                <a:cs typeface="Times New Roman" panose="02020603050405020304" pitchFamily="18" charset="0"/>
              </a:rPr>
              <a:t>ɑ=1</a:t>
            </a:r>
            <a:r>
              <a:rPr lang="zh-CN" altLang="en-US" sz="1200" b="1" dirty="0">
                <a:latin typeface="Times New Roman" panose="02020603050405020304" pitchFamily="18" charset="0"/>
                <a:cs typeface="Times New Roman" panose="02020603050405020304" pitchFamily="18" charset="0"/>
              </a:rPr>
              <a:t>代表原始数据分布边界</a:t>
            </a:r>
            <a:endParaRPr lang="en-US" altLang="zh-CN" sz="1200" b="1" dirty="0">
              <a:latin typeface="Times New Roman" panose="02020603050405020304" pitchFamily="18" charset="0"/>
              <a:cs typeface="Times New Roman" panose="02020603050405020304" pitchFamily="18" charset="0"/>
            </a:endParaRPr>
          </a:p>
        </p:txBody>
      </p:sp>
      <p:sp>
        <p:nvSpPr>
          <p:cNvPr id="52" name="Pentagon 6_1">
            <a:extLst>
              <a:ext uri="{FF2B5EF4-FFF2-40B4-BE49-F238E27FC236}">
                <a16:creationId xmlns:a16="http://schemas.microsoft.com/office/drawing/2014/main" id="{AF00C5AC-1046-411F-939E-89D5936C785B}"/>
              </a:ext>
            </a:extLst>
          </p:cNvPr>
          <p:cNvSpPr/>
          <p:nvPr/>
        </p:nvSpPr>
        <p:spPr>
          <a:xfrm>
            <a:off x="-1" y="531656"/>
            <a:ext cx="2370222"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8699EC9A-81A9-4AD6-9962-57AA5A2F4CD8}"/>
              </a:ext>
            </a:extLst>
          </p:cNvPr>
          <p:cNvSpPr txBox="1"/>
          <p:nvPr/>
        </p:nvSpPr>
        <p:spPr>
          <a:xfrm>
            <a:off x="42821" y="642567"/>
            <a:ext cx="2038642" cy="461665"/>
          </a:xfrm>
          <a:prstGeom prst="rect">
            <a:avLst/>
          </a:prstGeom>
          <a:noFill/>
        </p:spPr>
        <p:txBody>
          <a:bodyPr wrap="square" rtlCol="0">
            <a:spAutoFit/>
          </a:bodyPr>
          <a:lstStyle/>
          <a:p>
            <a:pPr algn="dist"/>
            <a:r>
              <a:rPr lang="zh-CN" altLang="en-US" sz="2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加速模块设计</a:t>
            </a:r>
          </a:p>
        </p:txBody>
      </p:sp>
      <p:pic>
        <p:nvPicPr>
          <p:cNvPr id="4" name="图片 3">
            <a:extLst>
              <a:ext uri="{FF2B5EF4-FFF2-40B4-BE49-F238E27FC236}">
                <a16:creationId xmlns:a16="http://schemas.microsoft.com/office/drawing/2014/main" id="{1DB46CE4-4FFC-4890-9D0A-B0F39DA400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4420" y="1578903"/>
            <a:ext cx="5787124" cy="1422972"/>
          </a:xfrm>
          <a:prstGeom prst="rect">
            <a:avLst/>
          </a:prstGeom>
        </p:spPr>
      </p:pic>
      <p:sp>
        <p:nvSpPr>
          <p:cNvPr id="2" name="Pentagon 6_1">
            <a:extLst>
              <a:ext uri="{FF2B5EF4-FFF2-40B4-BE49-F238E27FC236}">
                <a16:creationId xmlns:a16="http://schemas.microsoft.com/office/drawing/2014/main" id="{9CFA88AC-17AD-796F-F3FF-8BD6C37C5F6A}"/>
              </a:ext>
            </a:extLst>
          </p:cNvPr>
          <p:cNvSpPr/>
          <p:nvPr/>
        </p:nvSpPr>
        <p:spPr>
          <a:xfrm>
            <a:off x="-1" y="531656"/>
            <a:ext cx="2370222"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FA617273-58F2-B3FF-7A27-F922EF8070AE}"/>
              </a:ext>
            </a:extLst>
          </p:cNvPr>
          <p:cNvSpPr txBox="1"/>
          <p:nvPr/>
        </p:nvSpPr>
        <p:spPr>
          <a:xfrm>
            <a:off x="48758" y="713203"/>
            <a:ext cx="2038642" cy="338554"/>
          </a:xfrm>
          <a:prstGeom prst="rect">
            <a:avLst/>
          </a:prstGeom>
          <a:noFill/>
        </p:spPr>
        <p:txBody>
          <a:bodyPr wrap="square" rtlCol="0">
            <a:spAutoFit/>
          </a:bodyPr>
          <a:lstStyle/>
          <a:p>
            <a:pPr algn="dist"/>
            <a:r>
              <a:rPr lang="en-US" altLang="zh-CN"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AI</a:t>
            </a:r>
            <a:r>
              <a:rPr lang="zh-CN" altLang="en-US"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加速模块设计</a:t>
            </a:r>
          </a:p>
        </p:txBody>
      </p:sp>
    </p:spTree>
    <p:extLst>
      <p:ext uri="{BB962C8B-B14F-4D97-AF65-F5344CB8AC3E}">
        <p14:creationId xmlns:p14="http://schemas.microsoft.com/office/powerpoint/2010/main" val="378472157"/>
      </p:ext>
    </p:extLst>
  </p:cSld>
  <p:clrMapOvr>
    <a:masterClrMapping/>
  </p:clrMapOvr>
  <mc:AlternateContent xmlns:mc="http://schemas.openxmlformats.org/markup-compatibility/2006" xmlns:p14="http://schemas.microsoft.com/office/powerpoint/2010/main">
    <mc:Choice Requires="p14">
      <p:transition p14:dur="10" advTm="15368"/>
    </mc:Choice>
    <mc:Fallback xmlns="">
      <p:transition advTm="15368"/>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CF0D450-DA83-4655-BABE-7A2A6D787CF6}"/>
              </a:ext>
            </a:extLst>
          </p:cNvPr>
          <p:cNvSpPr txBox="1"/>
          <p:nvPr/>
        </p:nvSpPr>
        <p:spPr>
          <a:xfrm>
            <a:off x="840560" y="1555325"/>
            <a:ext cx="5073860" cy="1446550"/>
          </a:xfrm>
          <a:prstGeom prst="rect">
            <a:avLst/>
          </a:prstGeom>
          <a:noFill/>
        </p:spPr>
        <p:txBody>
          <a:bodyPr wrap="square" rtlCol="0">
            <a:spAutoFit/>
          </a:bodyPr>
          <a:lstStyle/>
          <a:p>
            <a:pPr algn="just"/>
            <a:r>
              <a:rPr lang="zh-CN" altLang="en-US" sz="1600" b="1" dirty="0">
                <a:solidFill>
                  <a:schemeClr val="bg1">
                    <a:lumMod val="50000"/>
                  </a:schemeClr>
                </a:solidFill>
                <a:latin typeface="思源黑体 CN Heavy"/>
                <a:cs typeface="Times New Roman" panose="02020603050405020304" pitchFamily="18" charset="0"/>
              </a:rPr>
              <a:t>参数量化 </a:t>
            </a:r>
            <a:r>
              <a:rPr lang="en-US" altLang="zh-CN" sz="1600" b="1" dirty="0">
                <a:solidFill>
                  <a:schemeClr val="bg1">
                    <a:lumMod val="50000"/>
                  </a:schemeClr>
                </a:solidFill>
                <a:latin typeface="思源黑体 CN Heavy"/>
                <a:cs typeface="Times New Roman" panose="02020603050405020304" pitchFamily="18" charset="0"/>
              </a:rPr>
              <a:t>&amp; </a:t>
            </a:r>
            <a:r>
              <a:rPr lang="zh-CN" altLang="en-US" sz="1600" b="1" dirty="0">
                <a:solidFill>
                  <a:schemeClr val="bg1">
                    <a:lumMod val="50000"/>
                  </a:schemeClr>
                </a:solidFill>
                <a:latin typeface="思源黑体 CN Heavy"/>
                <a:cs typeface="Times New Roman" panose="02020603050405020304" pitchFamily="18" charset="0"/>
              </a:rPr>
              <a:t>数据转化</a:t>
            </a:r>
            <a:endParaRPr lang="en-US" altLang="zh-CN" sz="1600" b="1" dirty="0">
              <a:solidFill>
                <a:schemeClr val="bg1">
                  <a:lumMod val="50000"/>
                </a:schemeClr>
              </a:solidFill>
              <a:latin typeface="思源黑体 CN Heavy"/>
              <a:cs typeface="Times New Roman" panose="02020603050405020304" pitchFamily="18" charset="0"/>
            </a:endParaRPr>
          </a:p>
          <a:p>
            <a:pPr algn="just"/>
            <a:endParaRPr lang="en-US" altLang="zh-CN" sz="1200" b="1" dirty="0">
              <a:latin typeface="思源黑体 CN Heavy"/>
              <a:cs typeface="Times New Roman" panose="02020603050405020304" pitchFamily="18" charset="0"/>
            </a:endParaRPr>
          </a:p>
          <a:p>
            <a:pPr marL="342900" indent="-342900" algn="just">
              <a:buFont typeface="Arial" panose="020B0604020202020204" pitchFamily="34" charset="0"/>
              <a:buChar char="•"/>
            </a:pPr>
            <a:r>
              <a:rPr lang="en-US" altLang="zh-CN" sz="1200" b="1" dirty="0" err="1">
                <a:latin typeface="Times New Roman" panose="02020603050405020304" pitchFamily="18" charset="0"/>
                <a:cs typeface="Times New Roman" panose="02020603050405020304" pitchFamily="18" charset="0"/>
              </a:rPr>
              <a:t>Pytorch</a:t>
            </a:r>
            <a:r>
              <a:rPr lang="zh-CN" altLang="en-US" sz="1200" b="1" dirty="0">
                <a:latin typeface="Times New Roman" panose="02020603050405020304" pitchFamily="18" charset="0"/>
                <a:cs typeface="Times New Roman" panose="02020603050405020304" pitchFamily="18" charset="0"/>
              </a:rPr>
              <a:t>中</a:t>
            </a:r>
            <a:r>
              <a:rPr lang="en-US" altLang="zh-CN" sz="1200" b="1" dirty="0">
                <a:latin typeface="Times New Roman" panose="02020603050405020304" pitchFamily="18" charset="0"/>
                <a:cs typeface="Times New Roman" panose="02020603050405020304" pitchFamily="18" charset="0"/>
              </a:rPr>
              <a:t>FP32</a:t>
            </a:r>
            <a:r>
              <a:rPr lang="zh-CN" altLang="en-US" sz="1200" b="1" dirty="0">
                <a:latin typeface="Times New Roman" panose="02020603050405020304" pitchFamily="18" charset="0"/>
                <a:cs typeface="Times New Roman" panose="02020603050405020304" pitchFamily="18" charset="0"/>
              </a:rPr>
              <a:t>的参数转为</a:t>
            </a:r>
            <a:r>
              <a:rPr lang="en-US" altLang="zh-CN" sz="1200" b="1" dirty="0">
                <a:latin typeface="Times New Roman" panose="02020603050405020304" pitchFamily="18" charset="0"/>
                <a:cs typeface="Times New Roman" panose="02020603050405020304" pitchFamily="18" charset="0"/>
              </a:rPr>
              <a:t>Int8</a:t>
            </a:r>
            <a:r>
              <a:rPr lang="zh-CN" altLang="en-US" sz="1200" b="1" dirty="0">
                <a:latin typeface="Times New Roman" panose="02020603050405020304" pitchFamily="18" charset="0"/>
                <a:cs typeface="Times New Roman" panose="02020603050405020304" pitchFamily="18" charset="0"/>
              </a:rPr>
              <a:t>，公式中</a:t>
            </a:r>
            <a:r>
              <a:rPr lang="en-US" altLang="zh-CN" sz="1200" b="1" dirty="0">
                <a:latin typeface="Times New Roman" panose="02020603050405020304" pitchFamily="18" charset="0"/>
                <a:cs typeface="Times New Roman" panose="02020603050405020304" pitchFamily="18" charset="0"/>
              </a:rPr>
              <a:t>b=8</a:t>
            </a:r>
            <a:r>
              <a:rPr lang="zh-CN" altLang="en-US" sz="1200" b="1" dirty="0">
                <a:latin typeface="Times New Roman" panose="02020603050405020304" pitchFamily="18" charset="0"/>
                <a:cs typeface="Times New Roman" panose="02020603050405020304" pitchFamily="18" charset="0"/>
              </a:rPr>
              <a:t>代表比特位，</a:t>
            </a:r>
            <a:r>
              <a:rPr lang="en-US" altLang="zh-CN" sz="1200" b="1" dirty="0">
                <a:latin typeface="Times New Roman" panose="02020603050405020304" pitchFamily="18" charset="0"/>
                <a:cs typeface="Times New Roman" panose="02020603050405020304" pitchFamily="18" charset="0"/>
              </a:rPr>
              <a:t>ɑ=1</a:t>
            </a:r>
            <a:r>
              <a:rPr lang="zh-CN" altLang="en-US" sz="1200" b="1" dirty="0">
                <a:latin typeface="Times New Roman" panose="02020603050405020304" pitchFamily="18" charset="0"/>
                <a:cs typeface="Times New Roman" panose="02020603050405020304" pitchFamily="18" charset="0"/>
              </a:rPr>
              <a:t>代表原始数据分布边界</a:t>
            </a:r>
            <a:endParaRPr lang="en-US" altLang="zh-CN" sz="12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altLang="zh-CN" sz="12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cs typeface="Times New Roman" panose="02020603050405020304" pitchFamily="18" charset="0"/>
              </a:rPr>
              <a:t>为了存储方便，统一将负数加上</a:t>
            </a:r>
            <a:r>
              <a:rPr lang="en-US" altLang="zh-CN" sz="1200" b="1" dirty="0">
                <a:latin typeface="Times New Roman" panose="02020603050405020304" pitchFamily="18" charset="0"/>
                <a:cs typeface="Times New Roman" panose="02020603050405020304" pitchFamily="18" charset="0"/>
              </a:rPr>
              <a:t>256</a:t>
            </a:r>
            <a:r>
              <a:rPr lang="zh-CN" altLang="en-US" sz="1200" b="1" dirty="0">
                <a:latin typeface="Times New Roman" panose="02020603050405020304" pitchFamily="18" charset="0"/>
                <a:cs typeface="Times New Roman" panose="02020603050405020304" pitchFamily="18" charset="0"/>
              </a:rPr>
              <a:t>转为无符号，在</a:t>
            </a:r>
            <a:r>
              <a:rPr lang="en-US" altLang="zh-CN" sz="1200" b="1" dirty="0">
                <a:latin typeface="Times New Roman" panose="02020603050405020304" pitchFamily="18" charset="0"/>
                <a:cs typeface="Times New Roman" panose="02020603050405020304" pitchFamily="18" charset="0"/>
              </a:rPr>
              <a:t>Verilog</a:t>
            </a:r>
            <a:r>
              <a:rPr lang="zh-CN" altLang="en-US" sz="1200" b="1" dirty="0">
                <a:latin typeface="Times New Roman" panose="02020603050405020304" pitchFamily="18" charset="0"/>
                <a:cs typeface="Times New Roman" panose="02020603050405020304" pitchFamily="18" charset="0"/>
              </a:rPr>
              <a:t>中按照有符号读取时最高位即作为符号位</a:t>
            </a:r>
            <a:endParaRPr lang="en-US" altLang="zh-CN" sz="1200" b="1" dirty="0">
              <a:latin typeface="Times New Roman" panose="02020603050405020304" pitchFamily="18" charset="0"/>
              <a:cs typeface="Times New Roman" panose="02020603050405020304" pitchFamily="18" charset="0"/>
            </a:endParaRPr>
          </a:p>
        </p:txBody>
      </p:sp>
      <p:sp>
        <p:nvSpPr>
          <p:cNvPr id="52" name="Pentagon 6_1">
            <a:extLst>
              <a:ext uri="{FF2B5EF4-FFF2-40B4-BE49-F238E27FC236}">
                <a16:creationId xmlns:a16="http://schemas.microsoft.com/office/drawing/2014/main" id="{AF00C5AC-1046-411F-939E-89D5936C785B}"/>
              </a:ext>
            </a:extLst>
          </p:cNvPr>
          <p:cNvSpPr/>
          <p:nvPr/>
        </p:nvSpPr>
        <p:spPr>
          <a:xfrm>
            <a:off x="-1" y="531656"/>
            <a:ext cx="2370222"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8699EC9A-81A9-4AD6-9962-57AA5A2F4CD8}"/>
              </a:ext>
            </a:extLst>
          </p:cNvPr>
          <p:cNvSpPr txBox="1"/>
          <p:nvPr/>
        </p:nvSpPr>
        <p:spPr>
          <a:xfrm>
            <a:off x="42821" y="642567"/>
            <a:ext cx="2038642" cy="461665"/>
          </a:xfrm>
          <a:prstGeom prst="rect">
            <a:avLst/>
          </a:prstGeom>
          <a:noFill/>
        </p:spPr>
        <p:txBody>
          <a:bodyPr wrap="square" rtlCol="0">
            <a:spAutoFit/>
          </a:bodyPr>
          <a:lstStyle/>
          <a:p>
            <a:pPr algn="dist"/>
            <a:r>
              <a:rPr lang="zh-CN" altLang="en-US" sz="2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加速模块设计</a:t>
            </a:r>
          </a:p>
        </p:txBody>
      </p:sp>
      <p:pic>
        <p:nvPicPr>
          <p:cNvPr id="4" name="图片 3">
            <a:extLst>
              <a:ext uri="{FF2B5EF4-FFF2-40B4-BE49-F238E27FC236}">
                <a16:creationId xmlns:a16="http://schemas.microsoft.com/office/drawing/2014/main" id="{1DB46CE4-4FFC-4890-9D0A-B0F39DA400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4420" y="1578903"/>
            <a:ext cx="5787124" cy="1422972"/>
          </a:xfrm>
          <a:prstGeom prst="rect">
            <a:avLst/>
          </a:prstGeom>
        </p:spPr>
      </p:pic>
      <p:pic>
        <p:nvPicPr>
          <p:cNvPr id="9" name="图片 8">
            <a:extLst>
              <a:ext uri="{FF2B5EF4-FFF2-40B4-BE49-F238E27FC236}">
                <a16:creationId xmlns:a16="http://schemas.microsoft.com/office/drawing/2014/main" id="{518917E5-EA4C-426E-88A0-2EAB76FD11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4103" y="3857625"/>
            <a:ext cx="3254408" cy="2584806"/>
          </a:xfrm>
          <a:prstGeom prst="rect">
            <a:avLst/>
          </a:prstGeom>
        </p:spPr>
      </p:pic>
      <p:pic>
        <p:nvPicPr>
          <p:cNvPr id="11" name="图片 10">
            <a:extLst>
              <a:ext uri="{FF2B5EF4-FFF2-40B4-BE49-F238E27FC236}">
                <a16:creationId xmlns:a16="http://schemas.microsoft.com/office/drawing/2014/main" id="{645711D4-5338-4056-B483-97F59CB7A8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560" y="3856126"/>
            <a:ext cx="2964945" cy="2586305"/>
          </a:xfrm>
          <a:prstGeom prst="rect">
            <a:avLst/>
          </a:prstGeom>
        </p:spPr>
      </p:pic>
      <p:sp>
        <p:nvSpPr>
          <p:cNvPr id="12" name="箭头: 右 11">
            <a:extLst>
              <a:ext uri="{FF2B5EF4-FFF2-40B4-BE49-F238E27FC236}">
                <a16:creationId xmlns:a16="http://schemas.microsoft.com/office/drawing/2014/main" id="{9A6ADC08-BAD9-46C7-9431-2221B022B150}"/>
              </a:ext>
            </a:extLst>
          </p:cNvPr>
          <p:cNvSpPr/>
          <p:nvPr/>
        </p:nvSpPr>
        <p:spPr>
          <a:xfrm>
            <a:off x="4053771" y="4925924"/>
            <a:ext cx="502670" cy="223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Pentagon 6_1">
            <a:extLst>
              <a:ext uri="{FF2B5EF4-FFF2-40B4-BE49-F238E27FC236}">
                <a16:creationId xmlns:a16="http://schemas.microsoft.com/office/drawing/2014/main" id="{C6056C13-7782-C591-787C-BD87DD5FC903}"/>
              </a:ext>
            </a:extLst>
          </p:cNvPr>
          <p:cNvSpPr/>
          <p:nvPr/>
        </p:nvSpPr>
        <p:spPr>
          <a:xfrm>
            <a:off x="-1" y="531656"/>
            <a:ext cx="2370222"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97AA40B-9281-0596-4E9D-DFE75D4418B9}"/>
              </a:ext>
            </a:extLst>
          </p:cNvPr>
          <p:cNvSpPr txBox="1"/>
          <p:nvPr/>
        </p:nvSpPr>
        <p:spPr>
          <a:xfrm>
            <a:off x="48758" y="713203"/>
            <a:ext cx="2038642" cy="338554"/>
          </a:xfrm>
          <a:prstGeom prst="rect">
            <a:avLst/>
          </a:prstGeom>
          <a:noFill/>
        </p:spPr>
        <p:txBody>
          <a:bodyPr wrap="square" rtlCol="0">
            <a:spAutoFit/>
          </a:bodyPr>
          <a:lstStyle/>
          <a:p>
            <a:pPr algn="dist"/>
            <a:r>
              <a:rPr lang="en-US" altLang="zh-CN"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AI</a:t>
            </a:r>
            <a:r>
              <a:rPr lang="zh-CN" altLang="en-US"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加速模块设计</a:t>
            </a:r>
          </a:p>
        </p:txBody>
      </p:sp>
    </p:spTree>
    <p:extLst>
      <p:ext uri="{BB962C8B-B14F-4D97-AF65-F5344CB8AC3E}">
        <p14:creationId xmlns:p14="http://schemas.microsoft.com/office/powerpoint/2010/main" val="714655578"/>
      </p:ext>
    </p:extLst>
  </p:cSld>
  <p:clrMapOvr>
    <a:masterClrMapping/>
  </p:clrMapOvr>
  <mc:AlternateContent xmlns:mc="http://schemas.openxmlformats.org/markup-compatibility/2006" xmlns:p14="http://schemas.microsoft.com/office/powerpoint/2010/main">
    <mc:Choice Requires="p14">
      <p:transition p14:dur="10" advTm="14382"/>
    </mc:Choice>
    <mc:Fallback xmlns="">
      <p:transition advTm="14382"/>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CF0D450-DA83-4655-BABE-7A2A6D787CF6}"/>
              </a:ext>
            </a:extLst>
          </p:cNvPr>
          <p:cNvSpPr txBox="1"/>
          <p:nvPr/>
        </p:nvSpPr>
        <p:spPr>
          <a:xfrm>
            <a:off x="840560" y="1555325"/>
            <a:ext cx="5073860" cy="2246769"/>
          </a:xfrm>
          <a:prstGeom prst="rect">
            <a:avLst/>
          </a:prstGeom>
          <a:noFill/>
        </p:spPr>
        <p:txBody>
          <a:bodyPr wrap="square" rtlCol="0">
            <a:spAutoFit/>
          </a:bodyPr>
          <a:lstStyle/>
          <a:p>
            <a:pPr algn="just"/>
            <a:r>
              <a:rPr lang="zh-CN" altLang="en-US" sz="1600" b="1" dirty="0">
                <a:solidFill>
                  <a:schemeClr val="bg1">
                    <a:lumMod val="50000"/>
                  </a:schemeClr>
                </a:solidFill>
                <a:latin typeface="思源黑体 CN Heavy"/>
                <a:cs typeface="Times New Roman" panose="02020603050405020304" pitchFamily="18" charset="0"/>
              </a:rPr>
              <a:t>参数量化 </a:t>
            </a:r>
            <a:r>
              <a:rPr lang="en-US" altLang="zh-CN" sz="1600" b="1" dirty="0">
                <a:solidFill>
                  <a:schemeClr val="bg1">
                    <a:lumMod val="50000"/>
                  </a:schemeClr>
                </a:solidFill>
                <a:latin typeface="思源黑体 CN Heavy"/>
                <a:cs typeface="Times New Roman" panose="02020603050405020304" pitchFamily="18" charset="0"/>
              </a:rPr>
              <a:t>&amp; </a:t>
            </a:r>
            <a:r>
              <a:rPr lang="zh-CN" altLang="en-US" sz="1600" b="1" dirty="0">
                <a:solidFill>
                  <a:schemeClr val="bg1">
                    <a:lumMod val="50000"/>
                  </a:schemeClr>
                </a:solidFill>
                <a:latin typeface="思源黑体 CN Heavy"/>
                <a:cs typeface="Times New Roman" panose="02020603050405020304" pitchFamily="18" charset="0"/>
              </a:rPr>
              <a:t>数据转化</a:t>
            </a:r>
            <a:endParaRPr lang="en-US" altLang="zh-CN" sz="1600" b="1" dirty="0">
              <a:solidFill>
                <a:schemeClr val="bg1">
                  <a:lumMod val="50000"/>
                </a:schemeClr>
              </a:solidFill>
              <a:latin typeface="思源黑体 CN Heavy"/>
              <a:cs typeface="Times New Roman" panose="02020603050405020304" pitchFamily="18" charset="0"/>
            </a:endParaRPr>
          </a:p>
          <a:p>
            <a:pPr algn="just"/>
            <a:endParaRPr lang="en-US" altLang="zh-CN" sz="1200" b="1" dirty="0">
              <a:latin typeface="思源黑体 CN Heavy"/>
              <a:cs typeface="Times New Roman" panose="02020603050405020304" pitchFamily="18" charset="0"/>
            </a:endParaRPr>
          </a:p>
          <a:p>
            <a:pPr marL="342900" indent="-342900" algn="just">
              <a:buFont typeface="Arial" panose="020B0604020202020204" pitchFamily="34" charset="0"/>
              <a:buChar char="•"/>
            </a:pPr>
            <a:r>
              <a:rPr lang="en-US" altLang="zh-CN" sz="1200" b="1" dirty="0" err="1">
                <a:latin typeface="Times New Roman" panose="02020603050405020304" pitchFamily="18" charset="0"/>
                <a:cs typeface="Times New Roman" panose="02020603050405020304" pitchFamily="18" charset="0"/>
              </a:rPr>
              <a:t>Pytorch</a:t>
            </a:r>
            <a:r>
              <a:rPr lang="zh-CN" altLang="en-US" sz="1200" b="1" dirty="0">
                <a:latin typeface="Times New Roman" panose="02020603050405020304" pitchFamily="18" charset="0"/>
                <a:cs typeface="Times New Roman" panose="02020603050405020304" pitchFamily="18" charset="0"/>
              </a:rPr>
              <a:t>中</a:t>
            </a:r>
            <a:r>
              <a:rPr lang="en-US" altLang="zh-CN" sz="1200" b="1" dirty="0">
                <a:latin typeface="Times New Roman" panose="02020603050405020304" pitchFamily="18" charset="0"/>
                <a:cs typeface="Times New Roman" panose="02020603050405020304" pitchFamily="18" charset="0"/>
              </a:rPr>
              <a:t>FP32</a:t>
            </a:r>
            <a:r>
              <a:rPr lang="zh-CN" altLang="en-US" sz="1200" b="1" dirty="0">
                <a:latin typeface="Times New Roman" panose="02020603050405020304" pitchFamily="18" charset="0"/>
                <a:cs typeface="Times New Roman" panose="02020603050405020304" pitchFamily="18" charset="0"/>
              </a:rPr>
              <a:t>的参数转为</a:t>
            </a:r>
            <a:r>
              <a:rPr lang="en-US" altLang="zh-CN" sz="1200" b="1" dirty="0">
                <a:latin typeface="Times New Roman" panose="02020603050405020304" pitchFamily="18" charset="0"/>
                <a:cs typeface="Times New Roman" panose="02020603050405020304" pitchFamily="18" charset="0"/>
              </a:rPr>
              <a:t>Int8</a:t>
            </a:r>
            <a:r>
              <a:rPr lang="zh-CN" altLang="en-US" sz="1200" b="1" dirty="0">
                <a:latin typeface="Times New Roman" panose="02020603050405020304" pitchFamily="18" charset="0"/>
                <a:cs typeface="Times New Roman" panose="02020603050405020304" pitchFamily="18" charset="0"/>
              </a:rPr>
              <a:t>，公式中</a:t>
            </a:r>
            <a:r>
              <a:rPr lang="en-US" altLang="zh-CN" sz="1200" b="1" dirty="0">
                <a:latin typeface="Times New Roman" panose="02020603050405020304" pitchFamily="18" charset="0"/>
                <a:cs typeface="Times New Roman" panose="02020603050405020304" pitchFamily="18" charset="0"/>
              </a:rPr>
              <a:t>b=8</a:t>
            </a:r>
            <a:r>
              <a:rPr lang="zh-CN" altLang="en-US" sz="1200" b="1" dirty="0">
                <a:latin typeface="Times New Roman" panose="02020603050405020304" pitchFamily="18" charset="0"/>
                <a:cs typeface="Times New Roman" panose="02020603050405020304" pitchFamily="18" charset="0"/>
              </a:rPr>
              <a:t>代表比特位，</a:t>
            </a:r>
            <a:r>
              <a:rPr lang="en-US" altLang="zh-CN" sz="1200" b="1" dirty="0">
                <a:latin typeface="Times New Roman" panose="02020603050405020304" pitchFamily="18" charset="0"/>
                <a:cs typeface="Times New Roman" panose="02020603050405020304" pitchFamily="18" charset="0"/>
              </a:rPr>
              <a:t>ɑ=1</a:t>
            </a:r>
            <a:r>
              <a:rPr lang="zh-CN" altLang="en-US" sz="1200" b="1" dirty="0">
                <a:latin typeface="Times New Roman" panose="02020603050405020304" pitchFamily="18" charset="0"/>
                <a:cs typeface="Times New Roman" panose="02020603050405020304" pitchFamily="18" charset="0"/>
              </a:rPr>
              <a:t>代表原始数据分布边界</a:t>
            </a:r>
            <a:endParaRPr lang="en-US" altLang="zh-CN" sz="12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altLang="zh-CN" sz="12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cs typeface="Times New Roman" panose="02020603050405020304" pitchFamily="18" charset="0"/>
              </a:rPr>
              <a:t>为了存储方便，统一将负数加上</a:t>
            </a:r>
            <a:r>
              <a:rPr lang="en-US" altLang="zh-CN" sz="1200" b="1" dirty="0">
                <a:latin typeface="Times New Roman" panose="02020603050405020304" pitchFamily="18" charset="0"/>
                <a:cs typeface="Times New Roman" panose="02020603050405020304" pitchFamily="18" charset="0"/>
              </a:rPr>
              <a:t>256</a:t>
            </a:r>
            <a:r>
              <a:rPr lang="zh-CN" altLang="en-US" sz="1200" b="1" dirty="0">
                <a:latin typeface="Times New Roman" panose="02020603050405020304" pitchFamily="18" charset="0"/>
                <a:cs typeface="Times New Roman" panose="02020603050405020304" pitchFamily="18" charset="0"/>
              </a:rPr>
              <a:t>转为无符号，在</a:t>
            </a:r>
            <a:r>
              <a:rPr lang="en-US" altLang="zh-CN" sz="1200" b="1" dirty="0">
                <a:latin typeface="Times New Roman" panose="02020603050405020304" pitchFamily="18" charset="0"/>
                <a:cs typeface="Times New Roman" panose="02020603050405020304" pitchFamily="18" charset="0"/>
              </a:rPr>
              <a:t>Verilog</a:t>
            </a:r>
            <a:r>
              <a:rPr lang="zh-CN" altLang="en-US" sz="1200" b="1" dirty="0">
                <a:latin typeface="Times New Roman" panose="02020603050405020304" pitchFamily="18" charset="0"/>
                <a:cs typeface="Times New Roman" panose="02020603050405020304" pitchFamily="18" charset="0"/>
              </a:rPr>
              <a:t>中按照有符号读取时最高位即作为符号位</a:t>
            </a:r>
            <a:endParaRPr lang="en-US" altLang="zh-CN" sz="12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altLang="zh-CN" sz="12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cs typeface="Times New Roman" panose="02020603050405020304" pitchFamily="18" charset="0"/>
              </a:rPr>
              <a:t>输入数据（</a:t>
            </a:r>
            <a:r>
              <a:rPr lang="en-US" altLang="zh-CN" sz="1200" b="1" dirty="0">
                <a:latin typeface="Times New Roman" panose="02020603050405020304" pitchFamily="18" charset="0"/>
                <a:cs typeface="Times New Roman" panose="02020603050405020304" pitchFamily="18" charset="0"/>
              </a:rPr>
              <a:t>bmp</a:t>
            </a:r>
            <a:r>
              <a:rPr lang="zh-CN" altLang="en-US" sz="1200" b="1" dirty="0">
                <a:latin typeface="Times New Roman" panose="02020603050405020304" pitchFamily="18" charset="0"/>
                <a:cs typeface="Times New Roman" panose="02020603050405020304" pitchFamily="18" charset="0"/>
              </a:rPr>
              <a:t>图片）转化为</a:t>
            </a:r>
            <a:r>
              <a:rPr lang="en-US" altLang="zh-CN" sz="1200" b="1" dirty="0">
                <a:latin typeface="Times New Roman" panose="02020603050405020304" pitchFamily="18" charset="0"/>
                <a:cs typeface="Times New Roman" panose="02020603050405020304" pitchFamily="18" charset="0"/>
              </a:rPr>
              <a:t>8bit</a:t>
            </a:r>
            <a:r>
              <a:rPr lang="zh-CN" altLang="en-US" sz="1200" b="1" dirty="0">
                <a:latin typeface="Times New Roman" panose="02020603050405020304" pitchFamily="18" charset="0"/>
                <a:cs typeface="Times New Roman" panose="02020603050405020304" pitchFamily="18" charset="0"/>
              </a:rPr>
              <a:t>位宽的存储格式</a:t>
            </a:r>
            <a:endParaRPr lang="en-US" altLang="zh-CN" sz="12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altLang="zh-CN" sz="12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cs typeface="Times New Roman" panose="02020603050405020304" pitchFamily="18" charset="0"/>
              </a:rPr>
              <a:t>提取</a:t>
            </a:r>
            <a:r>
              <a:rPr lang="en-US" altLang="zh-CN" sz="1200" b="1" dirty="0">
                <a:latin typeface="Times New Roman" panose="02020603050405020304" pitchFamily="18" charset="0"/>
                <a:cs typeface="Times New Roman" panose="02020603050405020304" pitchFamily="18" charset="0"/>
              </a:rPr>
              <a:t>1000</a:t>
            </a:r>
            <a:r>
              <a:rPr lang="zh-CN" altLang="en-US" sz="1200" b="1" dirty="0">
                <a:latin typeface="Times New Roman" panose="02020603050405020304" pitchFamily="18" charset="0"/>
                <a:cs typeface="Times New Roman" panose="02020603050405020304" pitchFamily="18" charset="0"/>
              </a:rPr>
              <a:t>张测试集图片数据进行拼接，用于性能测试</a:t>
            </a:r>
            <a:endParaRPr lang="en-US" altLang="zh-CN" sz="1200" b="1" dirty="0">
              <a:latin typeface="Times New Roman" panose="02020603050405020304" pitchFamily="18" charset="0"/>
              <a:cs typeface="Times New Roman" panose="02020603050405020304" pitchFamily="18" charset="0"/>
            </a:endParaRPr>
          </a:p>
        </p:txBody>
      </p:sp>
      <p:sp>
        <p:nvSpPr>
          <p:cNvPr id="52" name="Pentagon 6_1">
            <a:extLst>
              <a:ext uri="{FF2B5EF4-FFF2-40B4-BE49-F238E27FC236}">
                <a16:creationId xmlns:a16="http://schemas.microsoft.com/office/drawing/2014/main" id="{AF00C5AC-1046-411F-939E-89D5936C785B}"/>
              </a:ext>
            </a:extLst>
          </p:cNvPr>
          <p:cNvSpPr/>
          <p:nvPr/>
        </p:nvSpPr>
        <p:spPr>
          <a:xfrm>
            <a:off x="-1" y="531656"/>
            <a:ext cx="2370222"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8699EC9A-81A9-4AD6-9962-57AA5A2F4CD8}"/>
              </a:ext>
            </a:extLst>
          </p:cNvPr>
          <p:cNvSpPr txBox="1"/>
          <p:nvPr/>
        </p:nvSpPr>
        <p:spPr>
          <a:xfrm>
            <a:off x="42821" y="642567"/>
            <a:ext cx="2038642" cy="461665"/>
          </a:xfrm>
          <a:prstGeom prst="rect">
            <a:avLst/>
          </a:prstGeom>
          <a:noFill/>
        </p:spPr>
        <p:txBody>
          <a:bodyPr wrap="square" rtlCol="0">
            <a:spAutoFit/>
          </a:bodyPr>
          <a:lstStyle/>
          <a:p>
            <a:pPr algn="dist"/>
            <a:r>
              <a:rPr lang="zh-CN" altLang="en-US" sz="2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加速模块设计</a:t>
            </a:r>
          </a:p>
        </p:txBody>
      </p:sp>
      <p:pic>
        <p:nvPicPr>
          <p:cNvPr id="4" name="图片 3">
            <a:extLst>
              <a:ext uri="{FF2B5EF4-FFF2-40B4-BE49-F238E27FC236}">
                <a16:creationId xmlns:a16="http://schemas.microsoft.com/office/drawing/2014/main" id="{1DB46CE4-4FFC-4890-9D0A-B0F39DA400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4420" y="1578903"/>
            <a:ext cx="5787124" cy="1422972"/>
          </a:xfrm>
          <a:prstGeom prst="rect">
            <a:avLst/>
          </a:prstGeom>
        </p:spPr>
      </p:pic>
      <p:pic>
        <p:nvPicPr>
          <p:cNvPr id="9" name="图片 8">
            <a:extLst>
              <a:ext uri="{FF2B5EF4-FFF2-40B4-BE49-F238E27FC236}">
                <a16:creationId xmlns:a16="http://schemas.microsoft.com/office/drawing/2014/main" id="{518917E5-EA4C-426E-88A0-2EAB76FD11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4103" y="3857625"/>
            <a:ext cx="3254408" cy="2584806"/>
          </a:xfrm>
          <a:prstGeom prst="rect">
            <a:avLst/>
          </a:prstGeom>
        </p:spPr>
      </p:pic>
      <p:pic>
        <p:nvPicPr>
          <p:cNvPr id="11" name="图片 10">
            <a:extLst>
              <a:ext uri="{FF2B5EF4-FFF2-40B4-BE49-F238E27FC236}">
                <a16:creationId xmlns:a16="http://schemas.microsoft.com/office/drawing/2014/main" id="{645711D4-5338-4056-B483-97F59CB7A8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560" y="3856126"/>
            <a:ext cx="2964945" cy="2586305"/>
          </a:xfrm>
          <a:prstGeom prst="rect">
            <a:avLst/>
          </a:prstGeom>
        </p:spPr>
      </p:pic>
      <p:sp>
        <p:nvSpPr>
          <p:cNvPr id="12" name="箭头: 右 11">
            <a:extLst>
              <a:ext uri="{FF2B5EF4-FFF2-40B4-BE49-F238E27FC236}">
                <a16:creationId xmlns:a16="http://schemas.microsoft.com/office/drawing/2014/main" id="{9A6ADC08-BAD9-46C7-9431-2221B022B150}"/>
              </a:ext>
            </a:extLst>
          </p:cNvPr>
          <p:cNvSpPr/>
          <p:nvPr/>
        </p:nvSpPr>
        <p:spPr>
          <a:xfrm>
            <a:off x="4053771" y="4925924"/>
            <a:ext cx="502670" cy="2233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descr="C:\Users\ALIENW~1\AppData\Local\Temp\WeChat Files\fa17ccfc68e5bd7940648f4f0a26275.png">
            <a:extLst>
              <a:ext uri="{FF2B5EF4-FFF2-40B4-BE49-F238E27FC236}">
                <a16:creationId xmlns:a16="http://schemas.microsoft.com/office/drawing/2014/main" id="{3FCCFEB0-74BF-4B7A-8917-8DD831A3A4D4}"/>
              </a:ext>
            </a:extLst>
          </p:cNvPr>
          <p:cNvPicPr/>
          <p:nvPr/>
        </p:nvPicPr>
        <p:blipFill rotWithShape="1">
          <a:blip r:embed="rId6" cstate="print">
            <a:extLst>
              <a:ext uri="{28A0092B-C50C-407E-A947-70E740481C1C}">
                <a14:useLocalDpi xmlns:a14="http://schemas.microsoft.com/office/drawing/2010/main" val="0"/>
              </a:ext>
            </a:extLst>
          </a:blip>
          <a:srcRect r="10177"/>
          <a:stretch/>
        </p:blipFill>
        <p:spPr bwMode="auto">
          <a:xfrm>
            <a:off x="9051053" y="3241964"/>
            <a:ext cx="2650491" cy="3528291"/>
          </a:xfrm>
          <a:prstGeom prst="rect">
            <a:avLst/>
          </a:prstGeom>
          <a:noFill/>
          <a:ln>
            <a:noFill/>
          </a:ln>
          <a:extLst>
            <a:ext uri="{53640926-AAD7-44D8-BBD7-CCE9431645EC}">
              <a14:shadowObscured xmlns:a14="http://schemas.microsoft.com/office/drawing/2010/main"/>
            </a:ext>
          </a:extLst>
        </p:spPr>
      </p:pic>
      <p:sp>
        <p:nvSpPr>
          <p:cNvPr id="2" name="Pentagon 6_1">
            <a:extLst>
              <a:ext uri="{FF2B5EF4-FFF2-40B4-BE49-F238E27FC236}">
                <a16:creationId xmlns:a16="http://schemas.microsoft.com/office/drawing/2014/main" id="{303AC590-9171-8833-8561-FDBEC702EC49}"/>
              </a:ext>
            </a:extLst>
          </p:cNvPr>
          <p:cNvSpPr/>
          <p:nvPr/>
        </p:nvSpPr>
        <p:spPr>
          <a:xfrm>
            <a:off x="-1" y="531656"/>
            <a:ext cx="2370222"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F9506C05-FA54-36E0-C13B-F74DFC40F41D}"/>
              </a:ext>
            </a:extLst>
          </p:cNvPr>
          <p:cNvSpPr txBox="1"/>
          <p:nvPr/>
        </p:nvSpPr>
        <p:spPr>
          <a:xfrm>
            <a:off x="48758" y="713203"/>
            <a:ext cx="2038642" cy="338554"/>
          </a:xfrm>
          <a:prstGeom prst="rect">
            <a:avLst/>
          </a:prstGeom>
          <a:noFill/>
        </p:spPr>
        <p:txBody>
          <a:bodyPr wrap="square" rtlCol="0">
            <a:spAutoFit/>
          </a:bodyPr>
          <a:lstStyle/>
          <a:p>
            <a:pPr algn="dist"/>
            <a:r>
              <a:rPr lang="en-US" altLang="zh-CN"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AI</a:t>
            </a:r>
            <a:r>
              <a:rPr lang="zh-CN" altLang="en-US"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加速模块设计</a:t>
            </a:r>
          </a:p>
        </p:txBody>
      </p:sp>
    </p:spTree>
    <p:extLst>
      <p:ext uri="{BB962C8B-B14F-4D97-AF65-F5344CB8AC3E}">
        <p14:creationId xmlns:p14="http://schemas.microsoft.com/office/powerpoint/2010/main" val="303547552"/>
      </p:ext>
    </p:extLst>
  </p:cSld>
  <p:clrMapOvr>
    <a:masterClrMapping/>
  </p:clrMapOvr>
  <mc:AlternateContent xmlns:mc="http://schemas.openxmlformats.org/markup-compatibility/2006" xmlns:p14="http://schemas.microsoft.com/office/powerpoint/2010/main">
    <mc:Choice Requires="p14">
      <p:transition p14:dur="10" advTm="12894"/>
    </mc:Choice>
    <mc:Fallback xmlns="">
      <p:transition advTm="12894"/>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CF0D450-DA83-4655-BABE-7A2A6D787CF6}"/>
              </a:ext>
            </a:extLst>
          </p:cNvPr>
          <p:cNvSpPr txBox="1"/>
          <p:nvPr/>
        </p:nvSpPr>
        <p:spPr>
          <a:xfrm>
            <a:off x="840560" y="1555325"/>
            <a:ext cx="5073860" cy="1261884"/>
          </a:xfrm>
          <a:prstGeom prst="rect">
            <a:avLst/>
          </a:prstGeom>
          <a:noFill/>
        </p:spPr>
        <p:txBody>
          <a:bodyPr wrap="square" rtlCol="0">
            <a:spAutoFit/>
          </a:bodyPr>
          <a:lstStyle/>
          <a:p>
            <a:pPr algn="just"/>
            <a:r>
              <a:rPr lang="zh-CN" altLang="en-US" sz="1600" b="1" dirty="0">
                <a:solidFill>
                  <a:schemeClr val="bg1">
                    <a:lumMod val="50000"/>
                  </a:schemeClr>
                </a:solidFill>
                <a:latin typeface="思源黑体 CN Heavy"/>
                <a:cs typeface="Times New Roman" panose="02020603050405020304" pitchFamily="18" charset="0"/>
              </a:rPr>
              <a:t>网络结构实现：卷积层</a:t>
            </a:r>
            <a:endParaRPr lang="en-US" altLang="zh-CN" sz="1600" b="1" dirty="0">
              <a:solidFill>
                <a:schemeClr val="bg1">
                  <a:lumMod val="50000"/>
                </a:schemeClr>
              </a:solidFill>
              <a:latin typeface="思源黑体 CN Heavy"/>
              <a:cs typeface="Times New Roman" panose="02020603050405020304" pitchFamily="18" charset="0"/>
            </a:endParaRPr>
          </a:p>
          <a:p>
            <a:pPr algn="just"/>
            <a:endParaRPr lang="en-US" altLang="zh-CN" sz="1200" b="1" dirty="0">
              <a:latin typeface="思源黑体 CN Heavy"/>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cs typeface="Times New Roman" panose="02020603050405020304" pitchFamily="18" charset="0"/>
              </a:rPr>
              <a:t>设置缓冲区和计算模块</a:t>
            </a:r>
            <a:endParaRPr lang="en-US" altLang="zh-CN" sz="12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altLang="zh-CN" sz="12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cs typeface="Times New Roman" panose="02020603050405020304" pitchFamily="18" charset="0"/>
              </a:rPr>
              <a:t>缓冲区采用按行滚动更新的模式，由状态机进行控制</a:t>
            </a:r>
            <a:endParaRPr lang="en-US" altLang="zh-CN" sz="12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altLang="zh-CN" sz="1200" b="1" dirty="0">
              <a:latin typeface="Times New Roman" panose="02020603050405020304" pitchFamily="18" charset="0"/>
              <a:cs typeface="Times New Roman" panose="02020603050405020304" pitchFamily="18" charset="0"/>
            </a:endParaRPr>
          </a:p>
        </p:txBody>
      </p:sp>
      <p:sp>
        <p:nvSpPr>
          <p:cNvPr id="52" name="Pentagon 6_1">
            <a:extLst>
              <a:ext uri="{FF2B5EF4-FFF2-40B4-BE49-F238E27FC236}">
                <a16:creationId xmlns:a16="http://schemas.microsoft.com/office/drawing/2014/main" id="{AF00C5AC-1046-411F-939E-89D5936C785B}"/>
              </a:ext>
            </a:extLst>
          </p:cNvPr>
          <p:cNvSpPr/>
          <p:nvPr/>
        </p:nvSpPr>
        <p:spPr>
          <a:xfrm>
            <a:off x="-1" y="531656"/>
            <a:ext cx="2370222"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8699EC9A-81A9-4AD6-9962-57AA5A2F4CD8}"/>
              </a:ext>
            </a:extLst>
          </p:cNvPr>
          <p:cNvSpPr txBox="1"/>
          <p:nvPr/>
        </p:nvSpPr>
        <p:spPr>
          <a:xfrm>
            <a:off x="42821" y="642567"/>
            <a:ext cx="2038642" cy="461665"/>
          </a:xfrm>
          <a:prstGeom prst="rect">
            <a:avLst/>
          </a:prstGeom>
          <a:noFill/>
        </p:spPr>
        <p:txBody>
          <a:bodyPr wrap="square" rtlCol="0">
            <a:spAutoFit/>
          </a:bodyPr>
          <a:lstStyle/>
          <a:p>
            <a:pPr algn="dist"/>
            <a:r>
              <a:rPr lang="zh-CN" altLang="en-US" sz="2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加速模块设计</a:t>
            </a:r>
          </a:p>
        </p:txBody>
      </p:sp>
      <p:pic>
        <p:nvPicPr>
          <p:cNvPr id="5" name="图片 4">
            <a:extLst>
              <a:ext uri="{FF2B5EF4-FFF2-40B4-BE49-F238E27FC236}">
                <a16:creationId xmlns:a16="http://schemas.microsoft.com/office/drawing/2014/main" id="{4B3F8049-94CA-47F9-9990-994D587FA8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5378" y="517075"/>
            <a:ext cx="6210411" cy="5823850"/>
          </a:xfrm>
          <a:prstGeom prst="rect">
            <a:avLst/>
          </a:prstGeom>
        </p:spPr>
      </p:pic>
      <p:sp>
        <p:nvSpPr>
          <p:cNvPr id="2" name="矩形 1">
            <a:extLst>
              <a:ext uri="{FF2B5EF4-FFF2-40B4-BE49-F238E27FC236}">
                <a16:creationId xmlns:a16="http://schemas.microsoft.com/office/drawing/2014/main" id="{4CD8FD30-1627-AACE-7421-E3DD5F870A7C}"/>
              </a:ext>
            </a:extLst>
          </p:cNvPr>
          <p:cNvSpPr/>
          <p:nvPr/>
        </p:nvSpPr>
        <p:spPr>
          <a:xfrm>
            <a:off x="5237018" y="1555325"/>
            <a:ext cx="6594764" cy="5150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Pentagon 6_1">
            <a:extLst>
              <a:ext uri="{FF2B5EF4-FFF2-40B4-BE49-F238E27FC236}">
                <a16:creationId xmlns:a16="http://schemas.microsoft.com/office/drawing/2014/main" id="{5CBF2DB0-CC01-753A-414C-01F450D9C17A}"/>
              </a:ext>
            </a:extLst>
          </p:cNvPr>
          <p:cNvSpPr/>
          <p:nvPr/>
        </p:nvSpPr>
        <p:spPr>
          <a:xfrm>
            <a:off x="-1" y="531656"/>
            <a:ext cx="2370222"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4229E108-408D-A865-46F2-98475E61D4BB}"/>
              </a:ext>
            </a:extLst>
          </p:cNvPr>
          <p:cNvSpPr txBox="1"/>
          <p:nvPr/>
        </p:nvSpPr>
        <p:spPr>
          <a:xfrm>
            <a:off x="48758" y="713203"/>
            <a:ext cx="2038642" cy="338554"/>
          </a:xfrm>
          <a:prstGeom prst="rect">
            <a:avLst/>
          </a:prstGeom>
          <a:noFill/>
        </p:spPr>
        <p:txBody>
          <a:bodyPr wrap="square" rtlCol="0">
            <a:spAutoFit/>
          </a:bodyPr>
          <a:lstStyle/>
          <a:p>
            <a:pPr algn="dist"/>
            <a:r>
              <a:rPr lang="en-US" altLang="zh-CN"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AI</a:t>
            </a:r>
            <a:r>
              <a:rPr lang="zh-CN" altLang="en-US"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加速模块设计</a:t>
            </a:r>
          </a:p>
        </p:txBody>
      </p:sp>
      <p:pic>
        <p:nvPicPr>
          <p:cNvPr id="8" name="图片 7">
            <a:extLst>
              <a:ext uri="{FF2B5EF4-FFF2-40B4-BE49-F238E27FC236}">
                <a16:creationId xmlns:a16="http://schemas.microsoft.com/office/drawing/2014/main" id="{4F0D6A09-68BF-CF57-3255-B02C33FBC44C}"/>
              </a:ext>
            </a:extLst>
          </p:cNvPr>
          <p:cNvPicPr>
            <a:picLocks noChangeAspect="1"/>
          </p:cNvPicPr>
          <p:nvPr/>
        </p:nvPicPr>
        <p:blipFill rotWithShape="1">
          <a:blip r:embed="rId4">
            <a:extLst>
              <a:ext uri="{28A0092B-C50C-407E-A947-70E740481C1C}">
                <a14:useLocalDpi xmlns:a14="http://schemas.microsoft.com/office/drawing/2010/main" val="0"/>
              </a:ext>
            </a:extLst>
          </a:blip>
          <a:srcRect t="7321" b="75118"/>
          <a:stretch/>
        </p:blipFill>
        <p:spPr>
          <a:xfrm>
            <a:off x="566211" y="3894204"/>
            <a:ext cx="4305300" cy="1015340"/>
          </a:xfrm>
          <a:prstGeom prst="rect">
            <a:avLst/>
          </a:prstGeom>
        </p:spPr>
      </p:pic>
    </p:spTree>
    <p:extLst>
      <p:ext uri="{BB962C8B-B14F-4D97-AF65-F5344CB8AC3E}">
        <p14:creationId xmlns:p14="http://schemas.microsoft.com/office/powerpoint/2010/main" val="2380770970"/>
      </p:ext>
    </p:extLst>
  </p:cSld>
  <p:clrMapOvr>
    <a:masterClrMapping/>
  </p:clrMapOvr>
  <mc:AlternateContent xmlns:mc="http://schemas.openxmlformats.org/markup-compatibility/2006" xmlns:p14="http://schemas.microsoft.com/office/powerpoint/2010/main">
    <mc:Choice Requires="p14">
      <p:transition p14:dur="10" advTm="16460"/>
    </mc:Choice>
    <mc:Fallback xmlns="">
      <p:transition advTm="1646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CF0D450-DA83-4655-BABE-7A2A6D787CF6}"/>
              </a:ext>
            </a:extLst>
          </p:cNvPr>
          <p:cNvSpPr txBox="1"/>
          <p:nvPr/>
        </p:nvSpPr>
        <p:spPr>
          <a:xfrm>
            <a:off x="840560" y="1555325"/>
            <a:ext cx="5073860" cy="1261884"/>
          </a:xfrm>
          <a:prstGeom prst="rect">
            <a:avLst/>
          </a:prstGeom>
          <a:noFill/>
        </p:spPr>
        <p:txBody>
          <a:bodyPr wrap="square" rtlCol="0">
            <a:spAutoFit/>
          </a:bodyPr>
          <a:lstStyle/>
          <a:p>
            <a:pPr algn="just"/>
            <a:r>
              <a:rPr lang="zh-CN" altLang="en-US" sz="1600" b="1" dirty="0">
                <a:solidFill>
                  <a:schemeClr val="bg1">
                    <a:lumMod val="50000"/>
                  </a:schemeClr>
                </a:solidFill>
                <a:latin typeface="思源黑体 CN Heavy"/>
                <a:cs typeface="Times New Roman" panose="02020603050405020304" pitchFamily="18" charset="0"/>
              </a:rPr>
              <a:t>网络结构实现：卷积层</a:t>
            </a:r>
            <a:endParaRPr lang="en-US" altLang="zh-CN" sz="1600" b="1" dirty="0">
              <a:solidFill>
                <a:schemeClr val="bg1">
                  <a:lumMod val="50000"/>
                </a:schemeClr>
              </a:solidFill>
              <a:latin typeface="思源黑体 CN Heavy"/>
              <a:cs typeface="Times New Roman" panose="02020603050405020304" pitchFamily="18" charset="0"/>
            </a:endParaRPr>
          </a:p>
          <a:p>
            <a:pPr algn="just"/>
            <a:endParaRPr lang="en-US" altLang="zh-CN" sz="1200" b="1" dirty="0">
              <a:latin typeface="思源黑体 CN Heavy"/>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cs typeface="Times New Roman" panose="02020603050405020304" pitchFamily="18" charset="0"/>
              </a:rPr>
              <a:t>设置缓冲区和计算模块</a:t>
            </a:r>
            <a:endParaRPr lang="en-US" altLang="zh-CN" sz="12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altLang="zh-CN" sz="12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cs typeface="Times New Roman" panose="02020603050405020304" pitchFamily="18" charset="0"/>
              </a:rPr>
              <a:t>缓冲区采用按行滚动更新的模式，由状态机进行控制</a:t>
            </a:r>
            <a:endParaRPr lang="en-US" altLang="zh-CN" sz="12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altLang="zh-CN" sz="1200" b="1" dirty="0">
              <a:latin typeface="Times New Roman" panose="02020603050405020304" pitchFamily="18" charset="0"/>
              <a:cs typeface="Times New Roman" panose="02020603050405020304" pitchFamily="18" charset="0"/>
            </a:endParaRPr>
          </a:p>
        </p:txBody>
      </p:sp>
      <p:sp>
        <p:nvSpPr>
          <p:cNvPr id="52" name="Pentagon 6_1">
            <a:extLst>
              <a:ext uri="{FF2B5EF4-FFF2-40B4-BE49-F238E27FC236}">
                <a16:creationId xmlns:a16="http://schemas.microsoft.com/office/drawing/2014/main" id="{AF00C5AC-1046-411F-939E-89D5936C785B}"/>
              </a:ext>
            </a:extLst>
          </p:cNvPr>
          <p:cNvSpPr/>
          <p:nvPr/>
        </p:nvSpPr>
        <p:spPr>
          <a:xfrm>
            <a:off x="-1" y="531656"/>
            <a:ext cx="2370222"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8699EC9A-81A9-4AD6-9962-57AA5A2F4CD8}"/>
              </a:ext>
            </a:extLst>
          </p:cNvPr>
          <p:cNvSpPr txBox="1"/>
          <p:nvPr/>
        </p:nvSpPr>
        <p:spPr>
          <a:xfrm>
            <a:off x="42821" y="642567"/>
            <a:ext cx="2038642" cy="461665"/>
          </a:xfrm>
          <a:prstGeom prst="rect">
            <a:avLst/>
          </a:prstGeom>
          <a:noFill/>
        </p:spPr>
        <p:txBody>
          <a:bodyPr wrap="square" rtlCol="0">
            <a:spAutoFit/>
          </a:bodyPr>
          <a:lstStyle/>
          <a:p>
            <a:pPr algn="dist"/>
            <a:r>
              <a:rPr lang="zh-CN" altLang="en-US" sz="2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加速模块设计</a:t>
            </a:r>
          </a:p>
        </p:txBody>
      </p:sp>
      <p:pic>
        <p:nvPicPr>
          <p:cNvPr id="5" name="图片 4">
            <a:extLst>
              <a:ext uri="{FF2B5EF4-FFF2-40B4-BE49-F238E27FC236}">
                <a16:creationId xmlns:a16="http://schemas.microsoft.com/office/drawing/2014/main" id="{4B3F8049-94CA-47F9-9990-994D587FA8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5378" y="517075"/>
            <a:ext cx="6210411" cy="5823850"/>
          </a:xfrm>
          <a:prstGeom prst="rect">
            <a:avLst/>
          </a:prstGeom>
        </p:spPr>
      </p:pic>
      <p:sp>
        <p:nvSpPr>
          <p:cNvPr id="2" name="矩形 1">
            <a:extLst>
              <a:ext uri="{FF2B5EF4-FFF2-40B4-BE49-F238E27FC236}">
                <a16:creationId xmlns:a16="http://schemas.microsoft.com/office/drawing/2014/main" id="{4CD8FD30-1627-AACE-7421-E3DD5F870A7C}"/>
              </a:ext>
            </a:extLst>
          </p:cNvPr>
          <p:cNvSpPr/>
          <p:nvPr/>
        </p:nvSpPr>
        <p:spPr>
          <a:xfrm>
            <a:off x="5237018" y="2817209"/>
            <a:ext cx="6594764" cy="38883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Pentagon 6_1">
            <a:extLst>
              <a:ext uri="{FF2B5EF4-FFF2-40B4-BE49-F238E27FC236}">
                <a16:creationId xmlns:a16="http://schemas.microsoft.com/office/drawing/2014/main" id="{947FA77B-5342-B91E-AE5E-02BD23BCCA76}"/>
              </a:ext>
            </a:extLst>
          </p:cNvPr>
          <p:cNvSpPr/>
          <p:nvPr/>
        </p:nvSpPr>
        <p:spPr>
          <a:xfrm>
            <a:off x="-1" y="531656"/>
            <a:ext cx="2370222"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B6A74DC8-980B-F9E0-6043-44B83D277F15}"/>
              </a:ext>
            </a:extLst>
          </p:cNvPr>
          <p:cNvSpPr txBox="1"/>
          <p:nvPr/>
        </p:nvSpPr>
        <p:spPr>
          <a:xfrm>
            <a:off x="48758" y="713203"/>
            <a:ext cx="2038642" cy="338554"/>
          </a:xfrm>
          <a:prstGeom prst="rect">
            <a:avLst/>
          </a:prstGeom>
          <a:noFill/>
        </p:spPr>
        <p:txBody>
          <a:bodyPr wrap="square" rtlCol="0">
            <a:spAutoFit/>
          </a:bodyPr>
          <a:lstStyle/>
          <a:p>
            <a:pPr algn="dist"/>
            <a:r>
              <a:rPr lang="en-US" altLang="zh-CN"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AI</a:t>
            </a:r>
            <a:r>
              <a:rPr lang="zh-CN" altLang="en-US"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加速模块设计</a:t>
            </a:r>
          </a:p>
        </p:txBody>
      </p:sp>
      <p:pic>
        <p:nvPicPr>
          <p:cNvPr id="8" name="图片 7">
            <a:extLst>
              <a:ext uri="{FF2B5EF4-FFF2-40B4-BE49-F238E27FC236}">
                <a16:creationId xmlns:a16="http://schemas.microsoft.com/office/drawing/2014/main" id="{B4FE0040-085C-885A-2EC2-51E15E4E77F9}"/>
              </a:ext>
            </a:extLst>
          </p:cNvPr>
          <p:cNvPicPr>
            <a:picLocks noChangeAspect="1"/>
          </p:cNvPicPr>
          <p:nvPr/>
        </p:nvPicPr>
        <p:blipFill rotWithShape="1">
          <a:blip r:embed="rId4">
            <a:extLst>
              <a:ext uri="{28A0092B-C50C-407E-A947-70E740481C1C}">
                <a14:useLocalDpi xmlns:a14="http://schemas.microsoft.com/office/drawing/2010/main" val="0"/>
              </a:ext>
            </a:extLst>
          </a:blip>
          <a:srcRect t="7321" b="75118"/>
          <a:stretch/>
        </p:blipFill>
        <p:spPr>
          <a:xfrm>
            <a:off x="566211" y="3894204"/>
            <a:ext cx="4305300" cy="1015340"/>
          </a:xfrm>
          <a:prstGeom prst="rect">
            <a:avLst/>
          </a:prstGeom>
        </p:spPr>
      </p:pic>
    </p:spTree>
    <p:extLst>
      <p:ext uri="{BB962C8B-B14F-4D97-AF65-F5344CB8AC3E}">
        <p14:creationId xmlns:p14="http://schemas.microsoft.com/office/powerpoint/2010/main" val="48156129"/>
      </p:ext>
    </p:extLst>
  </p:cSld>
  <p:clrMapOvr>
    <a:masterClrMapping/>
  </p:clrMapOvr>
  <mc:AlternateContent xmlns:mc="http://schemas.openxmlformats.org/markup-compatibility/2006" xmlns:p14="http://schemas.microsoft.com/office/powerpoint/2010/main">
    <mc:Choice Requires="p14">
      <p:transition p14:dur="10" advTm="9705"/>
    </mc:Choice>
    <mc:Fallback xmlns="">
      <p:transition advTm="9705"/>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CF0D450-DA83-4655-BABE-7A2A6D787CF6}"/>
              </a:ext>
            </a:extLst>
          </p:cNvPr>
          <p:cNvSpPr txBox="1"/>
          <p:nvPr/>
        </p:nvSpPr>
        <p:spPr>
          <a:xfrm>
            <a:off x="840560" y="1555325"/>
            <a:ext cx="5073860" cy="1261884"/>
          </a:xfrm>
          <a:prstGeom prst="rect">
            <a:avLst/>
          </a:prstGeom>
          <a:noFill/>
        </p:spPr>
        <p:txBody>
          <a:bodyPr wrap="square" rtlCol="0">
            <a:spAutoFit/>
          </a:bodyPr>
          <a:lstStyle/>
          <a:p>
            <a:pPr algn="just"/>
            <a:r>
              <a:rPr lang="zh-CN" altLang="en-US" sz="1600" b="1" dirty="0">
                <a:solidFill>
                  <a:schemeClr val="bg1">
                    <a:lumMod val="50000"/>
                  </a:schemeClr>
                </a:solidFill>
                <a:latin typeface="思源黑体 CN Heavy"/>
                <a:cs typeface="Times New Roman" panose="02020603050405020304" pitchFamily="18" charset="0"/>
              </a:rPr>
              <a:t>网络结构实现：卷积层</a:t>
            </a:r>
            <a:endParaRPr lang="en-US" altLang="zh-CN" sz="1600" b="1" dirty="0">
              <a:solidFill>
                <a:schemeClr val="bg1">
                  <a:lumMod val="50000"/>
                </a:schemeClr>
              </a:solidFill>
              <a:latin typeface="思源黑体 CN Heavy"/>
              <a:cs typeface="Times New Roman" panose="02020603050405020304" pitchFamily="18" charset="0"/>
            </a:endParaRPr>
          </a:p>
          <a:p>
            <a:pPr algn="just"/>
            <a:endParaRPr lang="en-US" altLang="zh-CN" sz="1200" b="1" dirty="0">
              <a:latin typeface="思源黑体 CN Heavy"/>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cs typeface="Times New Roman" panose="02020603050405020304" pitchFamily="18" charset="0"/>
              </a:rPr>
              <a:t>设置缓冲区和计算模块</a:t>
            </a:r>
            <a:endParaRPr lang="en-US" altLang="zh-CN" sz="12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altLang="zh-CN" sz="12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cs typeface="Times New Roman" panose="02020603050405020304" pitchFamily="18" charset="0"/>
              </a:rPr>
              <a:t>缓冲区采用按行滚动更新的模式，由状态机进行控制</a:t>
            </a:r>
            <a:endParaRPr lang="en-US" altLang="zh-CN" sz="12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altLang="zh-CN" sz="1200" b="1" dirty="0">
              <a:latin typeface="Times New Roman" panose="02020603050405020304" pitchFamily="18" charset="0"/>
              <a:cs typeface="Times New Roman" panose="02020603050405020304" pitchFamily="18" charset="0"/>
            </a:endParaRPr>
          </a:p>
        </p:txBody>
      </p:sp>
      <p:sp>
        <p:nvSpPr>
          <p:cNvPr id="52" name="Pentagon 6_1">
            <a:extLst>
              <a:ext uri="{FF2B5EF4-FFF2-40B4-BE49-F238E27FC236}">
                <a16:creationId xmlns:a16="http://schemas.microsoft.com/office/drawing/2014/main" id="{AF00C5AC-1046-411F-939E-89D5936C785B}"/>
              </a:ext>
            </a:extLst>
          </p:cNvPr>
          <p:cNvSpPr/>
          <p:nvPr/>
        </p:nvSpPr>
        <p:spPr>
          <a:xfrm>
            <a:off x="-1" y="531656"/>
            <a:ext cx="2370222"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8699EC9A-81A9-4AD6-9962-57AA5A2F4CD8}"/>
              </a:ext>
            </a:extLst>
          </p:cNvPr>
          <p:cNvSpPr txBox="1"/>
          <p:nvPr/>
        </p:nvSpPr>
        <p:spPr>
          <a:xfrm>
            <a:off x="42821" y="642567"/>
            <a:ext cx="2038642" cy="461665"/>
          </a:xfrm>
          <a:prstGeom prst="rect">
            <a:avLst/>
          </a:prstGeom>
          <a:noFill/>
        </p:spPr>
        <p:txBody>
          <a:bodyPr wrap="square" rtlCol="0">
            <a:spAutoFit/>
          </a:bodyPr>
          <a:lstStyle/>
          <a:p>
            <a:pPr algn="dist"/>
            <a:r>
              <a:rPr lang="zh-CN" altLang="en-US" sz="2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加速模块设计</a:t>
            </a:r>
          </a:p>
        </p:txBody>
      </p:sp>
      <p:pic>
        <p:nvPicPr>
          <p:cNvPr id="5" name="图片 4">
            <a:extLst>
              <a:ext uri="{FF2B5EF4-FFF2-40B4-BE49-F238E27FC236}">
                <a16:creationId xmlns:a16="http://schemas.microsoft.com/office/drawing/2014/main" id="{4B3F8049-94CA-47F9-9990-994D587FA8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5378" y="517075"/>
            <a:ext cx="6210411" cy="5823850"/>
          </a:xfrm>
          <a:prstGeom prst="rect">
            <a:avLst/>
          </a:prstGeom>
        </p:spPr>
      </p:pic>
      <p:sp>
        <p:nvSpPr>
          <p:cNvPr id="2" name="矩形 1">
            <a:extLst>
              <a:ext uri="{FF2B5EF4-FFF2-40B4-BE49-F238E27FC236}">
                <a16:creationId xmlns:a16="http://schemas.microsoft.com/office/drawing/2014/main" id="{4CD8FD30-1627-AACE-7421-E3DD5F870A7C}"/>
              </a:ext>
            </a:extLst>
          </p:cNvPr>
          <p:cNvSpPr/>
          <p:nvPr/>
        </p:nvSpPr>
        <p:spPr>
          <a:xfrm>
            <a:off x="5237018" y="4040792"/>
            <a:ext cx="6594764" cy="26648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Pentagon 6_1">
            <a:extLst>
              <a:ext uri="{FF2B5EF4-FFF2-40B4-BE49-F238E27FC236}">
                <a16:creationId xmlns:a16="http://schemas.microsoft.com/office/drawing/2014/main" id="{D649D85B-FB3C-0546-1DAA-4F5AC37909CA}"/>
              </a:ext>
            </a:extLst>
          </p:cNvPr>
          <p:cNvSpPr/>
          <p:nvPr/>
        </p:nvSpPr>
        <p:spPr>
          <a:xfrm>
            <a:off x="-1" y="531656"/>
            <a:ext cx="2370222"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59029565-9027-23CD-8E7D-F9B10F942C7E}"/>
              </a:ext>
            </a:extLst>
          </p:cNvPr>
          <p:cNvSpPr txBox="1"/>
          <p:nvPr/>
        </p:nvSpPr>
        <p:spPr>
          <a:xfrm>
            <a:off x="48758" y="713203"/>
            <a:ext cx="2038642" cy="338554"/>
          </a:xfrm>
          <a:prstGeom prst="rect">
            <a:avLst/>
          </a:prstGeom>
          <a:noFill/>
        </p:spPr>
        <p:txBody>
          <a:bodyPr wrap="square" rtlCol="0">
            <a:spAutoFit/>
          </a:bodyPr>
          <a:lstStyle/>
          <a:p>
            <a:pPr algn="dist"/>
            <a:r>
              <a:rPr lang="en-US" altLang="zh-CN"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AI</a:t>
            </a:r>
            <a:r>
              <a:rPr lang="zh-CN" altLang="en-US"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加速模块设计</a:t>
            </a:r>
          </a:p>
        </p:txBody>
      </p:sp>
      <p:pic>
        <p:nvPicPr>
          <p:cNvPr id="8" name="图片 7">
            <a:extLst>
              <a:ext uri="{FF2B5EF4-FFF2-40B4-BE49-F238E27FC236}">
                <a16:creationId xmlns:a16="http://schemas.microsoft.com/office/drawing/2014/main" id="{BE3719AE-5D76-C3F1-691A-AF03E8D21174}"/>
              </a:ext>
            </a:extLst>
          </p:cNvPr>
          <p:cNvPicPr>
            <a:picLocks noChangeAspect="1"/>
          </p:cNvPicPr>
          <p:nvPr/>
        </p:nvPicPr>
        <p:blipFill rotWithShape="1">
          <a:blip r:embed="rId4">
            <a:extLst>
              <a:ext uri="{28A0092B-C50C-407E-A947-70E740481C1C}">
                <a14:useLocalDpi xmlns:a14="http://schemas.microsoft.com/office/drawing/2010/main" val="0"/>
              </a:ext>
            </a:extLst>
          </a:blip>
          <a:srcRect t="7321" b="75118"/>
          <a:stretch/>
        </p:blipFill>
        <p:spPr>
          <a:xfrm>
            <a:off x="566211" y="3894204"/>
            <a:ext cx="4305300" cy="1015340"/>
          </a:xfrm>
          <a:prstGeom prst="rect">
            <a:avLst/>
          </a:prstGeom>
        </p:spPr>
      </p:pic>
    </p:spTree>
    <p:extLst>
      <p:ext uri="{BB962C8B-B14F-4D97-AF65-F5344CB8AC3E}">
        <p14:creationId xmlns:p14="http://schemas.microsoft.com/office/powerpoint/2010/main" val="1678298688"/>
      </p:ext>
    </p:extLst>
  </p:cSld>
  <p:clrMapOvr>
    <a:masterClrMapping/>
  </p:clrMapOvr>
  <mc:AlternateContent xmlns:mc="http://schemas.openxmlformats.org/markup-compatibility/2006" xmlns:p14="http://schemas.microsoft.com/office/powerpoint/2010/main">
    <mc:Choice Requires="p14">
      <p:transition p14:dur="10" advTm="871"/>
    </mc:Choice>
    <mc:Fallback xmlns="">
      <p:transition advTm="87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entagon 6_1">
            <a:extLst>
              <a:ext uri="{FF2B5EF4-FFF2-40B4-BE49-F238E27FC236}">
                <a16:creationId xmlns:a16="http://schemas.microsoft.com/office/drawing/2014/main" id="{F04D16D6-3AF0-45CC-9C2D-D6B6070A56A6}"/>
              </a:ext>
            </a:extLst>
          </p:cNvPr>
          <p:cNvSpPr/>
          <p:nvPr/>
        </p:nvSpPr>
        <p:spPr>
          <a:xfrm>
            <a:off x="0" y="531656"/>
            <a:ext cx="1943100"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id="{2A69AE86-C14E-4BD0-9435-E90771BE319D}"/>
              </a:ext>
            </a:extLst>
          </p:cNvPr>
          <p:cNvSpPr txBox="1"/>
          <p:nvPr/>
        </p:nvSpPr>
        <p:spPr>
          <a:xfrm>
            <a:off x="42821" y="642567"/>
            <a:ext cx="1595479" cy="584775"/>
          </a:xfrm>
          <a:prstGeom prst="rect">
            <a:avLst/>
          </a:prstGeom>
          <a:noFill/>
        </p:spPr>
        <p:txBody>
          <a:bodyPr wrap="square" rtlCol="0">
            <a:spAutoFit/>
          </a:bodyPr>
          <a:lstStyle/>
          <a:p>
            <a:pPr algn="dist"/>
            <a:r>
              <a:rPr lang="zh-CN" altLang="en-US"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硬件加速</a:t>
            </a:r>
            <a:endParaRPr lang="en-US" altLang="zh-CN"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endParaRPr>
          </a:p>
          <a:p>
            <a:pPr algn="dist"/>
            <a:r>
              <a:rPr lang="en-US" altLang="zh-CN"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SoC</a:t>
            </a:r>
            <a:r>
              <a:rPr lang="zh-CN" altLang="en-US"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简介</a:t>
            </a:r>
          </a:p>
        </p:txBody>
      </p:sp>
      <p:pic>
        <p:nvPicPr>
          <p:cNvPr id="2" name="图片 1">
            <a:extLst>
              <a:ext uri="{FF2B5EF4-FFF2-40B4-BE49-F238E27FC236}">
                <a16:creationId xmlns:a16="http://schemas.microsoft.com/office/drawing/2014/main" id="{8155C5B8-2837-4F67-51FD-16F39BCF11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8300" y="3233057"/>
            <a:ext cx="2971846" cy="2583876"/>
          </a:xfrm>
          <a:prstGeom prst="rect">
            <a:avLst/>
          </a:prstGeom>
        </p:spPr>
      </p:pic>
      <p:sp>
        <p:nvSpPr>
          <p:cNvPr id="3" name="Inhaltsplatzhalter 4">
            <a:extLst>
              <a:ext uri="{FF2B5EF4-FFF2-40B4-BE49-F238E27FC236}">
                <a16:creationId xmlns:a16="http://schemas.microsoft.com/office/drawing/2014/main" id="{8DE60066-7B9F-7304-70A3-AC3A3ACEC550}"/>
              </a:ext>
            </a:extLst>
          </p:cNvPr>
          <p:cNvSpPr txBox="1"/>
          <p:nvPr/>
        </p:nvSpPr>
        <p:spPr>
          <a:xfrm flipH="1">
            <a:off x="840560" y="1392064"/>
            <a:ext cx="5095951" cy="1161472"/>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ts val="2300"/>
              </a:lnSpc>
              <a:spcAft>
                <a:spcPts val="1200"/>
              </a:spcAft>
              <a:buNone/>
            </a:pPr>
            <a:r>
              <a:rPr lang="zh-CN" altLang="en-US" sz="2000" b="1" dirty="0">
                <a:solidFill>
                  <a:schemeClr val="accent3"/>
                </a:solidFill>
                <a:latin typeface="Times New Roman" panose="02020603050405020304" pitchFamily="18" charset="0"/>
                <a:ea typeface="思源黑体 CN Medium" panose="020B0600000000000000" pitchFamily="34" charset="-122"/>
                <a:cs typeface="Times New Roman" panose="02020603050405020304" pitchFamily="18" charset="0"/>
                <a:sym typeface="思源黑体 CN Medium" panose="020B0600000000000000" pitchFamily="34" charset="-122"/>
              </a:rPr>
              <a:t>应用场景</a:t>
            </a:r>
            <a:endParaRPr lang="en-US" sz="1800" b="1" dirty="0">
              <a:solidFill>
                <a:schemeClr val="accent3"/>
              </a:solidFill>
              <a:latin typeface="Times New Roman" panose="02020603050405020304" pitchFamily="18" charset="0"/>
              <a:ea typeface="思源黑体 CN Medium" panose="020B0600000000000000" pitchFamily="34" charset="-122"/>
              <a:cs typeface="Times New Roman" panose="02020603050405020304" pitchFamily="18" charset="0"/>
              <a:sym typeface="思源黑体 CN Medium" panose="020B0600000000000000" pitchFamily="34" charset="-122"/>
            </a:endParaRPr>
          </a:p>
          <a:p>
            <a:pPr>
              <a:lnSpc>
                <a:spcPts val="2300"/>
              </a:lnSpc>
              <a:spcAft>
                <a:spcPts val="1200"/>
              </a:spcAft>
            </a:pPr>
            <a:r>
              <a:rPr lang="en-US" altLang="zh-CN" sz="1400" dirty="0">
                <a:solidFill>
                  <a:srgbClr val="232222"/>
                </a:solidFill>
                <a:latin typeface="Times New Roman" panose="02020603050405020304" pitchFamily="18" charset="0"/>
                <a:ea typeface="思源黑体 CN Medium" panose="020B0600000000000000" pitchFamily="34" charset="-122"/>
                <a:cs typeface="Times New Roman" panose="02020603050405020304" pitchFamily="18" charset="0"/>
                <a:sym typeface="思源黑体 CN Medium" panose="020B0600000000000000" pitchFamily="34" charset="-122"/>
              </a:rPr>
              <a:t>AI</a:t>
            </a:r>
            <a:r>
              <a:rPr lang="zh-CN" altLang="en-US" sz="1400" dirty="0">
                <a:solidFill>
                  <a:srgbClr val="232222"/>
                </a:solidFill>
                <a:latin typeface="Times New Roman" panose="02020603050405020304" pitchFamily="18" charset="0"/>
                <a:ea typeface="思源黑体 CN Medium" panose="020B0600000000000000" pitchFamily="34" charset="-122"/>
                <a:cs typeface="Times New Roman" panose="02020603050405020304" pitchFamily="18" charset="0"/>
                <a:sym typeface="思源黑体 CN Medium" panose="020B0600000000000000" pitchFamily="34" charset="-122"/>
              </a:rPr>
              <a:t>应用端侧部署：功耗限制、延迟要求、通信与信息安全</a:t>
            </a:r>
            <a:endParaRPr lang="en-US" altLang="zh-CN" sz="1400" dirty="0">
              <a:solidFill>
                <a:srgbClr val="232222"/>
              </a:solidFill>
              <a:latin typeface="Times New Roman" panose="02020603050405020304" pitchFamily="18" charset="0"/>
              <a:ea typeface="思源黑体 CN Medium" panose="020B0600000000000000" pitchFamily="34" charset="-122"/>
              <a:cs typeface="Times New Roman" panose="02020603050405020304" pitchFamily="18" charset="0"/>
              <a:sym typeface="思源黑体 CN Medium" panose="020B0600000000000000" pitchFamily="34" charset="-122"/>
            </a:endParaRPr>
          </a:p>
          <a:p>
            <a:pPr>
              <a:lnSpc>
                <a:spcPts val="2300"/>
              </a:lnSpc>
              <a:spcAft>
                <a:spcPts val="1200"/>
              </a:spcAft>
            </a:pPr>
            <a:r>
              <a:rPr lang="zh-CN" altLang="en-US" sz="1400" dirty="0">
                <a:solidFill>
                  <a:srgbClr val="232222"/>
                </a:solidFill>
                <a:latin typeface="Times New Roman" panose="02020603050405020304" pitchFamily="18" charset="0"/>
                <a:ea typeface="思源黑体 CN Medium" panose="020B0600000000000000" pitchFamily="34" charset="-122"/>
                <a:cs typeface="Times New Roman" panose="02020603050405020304" pitchFamily="18" charset="0"/>
                <a:sym typeface="思源黑体 CN Medium" panose="020B0600000000000000" pitchFamily="34" charset="-122"/>
              </a:rPr>
              <a:t>硬件加速</a:t>
            </a:r>
            <a:r>
              <a:rPr lang="en-US" altLang="zh-CN" sz="1400" dirty="0">
                <a:solidFill>
                  <a:srgbClr val="232222"/>
                </a:solidFill>
                <a:latin typeface="Times New Roman" panose="02020603050405020304" pitchFamily="18" charset="0"/>
                <a:ea typeface="思源黑体 CN Medium" panose="020B0600000000000000" pitchFamily="34" charset="-122"/>
                <a:cs typeface="Times New Roman" panose="02020603050405020304" pitchFamily="18" charset="0"/>
                <a:sym typeface="思源黑体 CN Medium" panose="020B0600000000000000" pitchFamily="34" charset="-122"/>
              </a:rPr>
              <a:t>SoC</a:t>
            </a:r>
            <a:r>
              <a:rPr lang="zh-CN" altLang="en-US" sz="1400" dirty="0">
                <a:solidFill>
                  <a:srgbClr val="232222"/>
                </a:solidFill>
                <a:latin typeface="Times New Roman" panose="02020603050405020304" pitchFamily="18" charset="0"/>
                <a:ea typeface="思源黑体 CN Medium" panose="020B0600000000000000" pitchFamily="34" charset="-122"/>
                <a:cs typeface="Times New Roman" panose="02020603050405020304" pitchFamily="18" charset="0"/>
                <a:sym typeface="思源黑体 CN Medium" panose="020B0600000000000000" pitchFamily="34" charset="-122"/>
              </a:rPr>
              <a:t>的优势：低功耗、集成度高、灵活性高</a:t>
            </a:r>
          </a:p>
        </p:txBody>
      </p:sp>
    </p:spTree>
    <p:extLst>
      <p:ext uri="{BB962C8B-B14F-4D97-AF65-F5344CB8AC3E}">
        <p14:creationId xmlns:p14="http://schemas.microsoft.com/office/powerpoint/2010/main" val="2922356734"/>
      </p:ext>
    </p:extLst>
  </p:cSld>
  <p:clrMapOvr>
    <a:masterClrMapping/>
  </p:clrMapOvr>
  <mc:AlternateContent xmlns:mc="http://schemas.openxmlformats.org/markup-compatibility/2006" xmlns:p14="http://schemas.microsoft.com/office/powerpoint/2010/main">
    <mc:Choice Requires="p14">
      <p:transition p14:dur="10" advTm="231"/>
    </mc:Choice>
    <mc:Fallback xmlns="">
      <p:transition advTm="231"/>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CF0D450-DA83-4655-BABE-7A2A6D787CF6}"/>
              </a:ext>
            </a:extLst>
          </p:cNvPr>
          <p:cNvSpPr txBox="1"/>
          <p:nvPr/>
        </p:nvSpPr>
        <p:spPr>
          <a:xfrm>
            <a:off x="840560" y="1555325"/>
            <a:ext cx="5073860" cy="1261884"/>
          </a:xfrm>
          <a:prstGeom prst="rect">
            <a:avLst/>
          </a:prstGeom>
          <a:noFill/>
        </p:spPr>
        <p:txBody>
          <a:bodyPr wrap="square" rtlCol="0">
            <a:spAutoFit/>
          </a:bodyPr>
          <a:lstStyle/>
          <a:p>
            <a:pPr algn="just"/>
            <a:r>
              <a:rPr lang="zh-CN" altLang="en-US" sz="1600" b="1" dirty="0">
                <a:solidFill>
                  <a:schemeClr val="bg1">
                    <a:lumMod val="50000"/>
                  </a:schemeClr>
                </a:solidFill>
                <a:latin typeface="思源黑体 CN Heavy"/>
                <a:cs typeface="Times New Roman" panose="02020603050405020304" pitchFamily="18" charset="0"/>
              </a:rPr>
              <a:t>网络结构实现：卷积层</a:t>
            </a:r>
            <a:endParaRPr lang="en-US" altLang="zh-CN" sz="1600" b="1" dirty="0">
              <a:solidFill>
                <a:schemeClr val="bg1">
                  <a:lumMod val="50000"/>
                </a:schemeClr>
              </a:solidFill>
              <a:latin typeface="思源黑体 CN Heavy"/>
              <a:cs typeface="Times New Roman" panose="02020603050405020304" pitchFamily="18" charset="0"/>
            </a:endParaRPr>
          </a:p>
          <a:p>
            <a:pPr algn="just"/>
            <a:endParaRPr lang="en-US" altLang="zh-CN" sz="1200" b="1" dirty="0">
              <a:latin typeface="思源黑体 CN Heavy"/>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cs typeface="Times New Roman" panose="02020603050405020304" pitchFamily="18" charset="0"/>
              </a:rPr>
              <a:t>设置缓冲区和计算模块</a:t>
            </a:r>
            <a:endParaRPr lang="en-US" altLang="zh-CN" sz="12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altLang="zh-CN" sz="12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cs typeface="Times New Roman" panose="02020603050405020304" pitchFamily="18" charset="0"/>
              </a:rPr>
              <a:t>缓冲区采用按行滚动更新的模式，由状态机进行控制</a:t>
            </a:r>
            <a:endParaRPr lang="en-US" altLang="zh-CN" sz="12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altLang="zh-CN" sz="1200" b="1" dirty="0">
              <a:latin typeface="Times New Roman" panose="02020603050405020304" pitchFamily="18" charset="0"/>
              <a:cs typeface="Times New Roman" panose="02020603050405020304" pitchFamily="18" charset="0"/>
            </a:endParaRPr>
          </a:p>
        </p:txBody>
      </p:sp>
      <p:sp>
        <p:nvSpPr>
          <p:cNvPr id="52" name="Pentagon 6_1">
            <a:extLst>
              <a:ext uri="{FF2B5EF4-FFF2-40B4-BE49-F238E27FC236}">
                <a16:creationId xmlns:a16="http://schemas.microsoft.com/office/drawing/2014/main" id="{AF00C5AC-1046-411F-939E-89D5936C785B}"/>
              </a:ext>
            </a:extLst>
          </p:cNvPr>
          <p:cNvSpPr/>
          <p:nvPr/>
        </p:nvSpPr>
        <p:spPr>
          <a:xfrm>
            <a:off x="-1" y="531656"/>
            <a:ext cx="2370222"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8699EC9A-81A9-4AD6-9962-57AA5A2F4CD8}"/>
              </a:ext>
            </a:extLst>
          </p:cNvPr>
          <p:cNvSpPr txBox="1"/>
          <p:nvPr/>
        </p:nvSpPr>
        <p:spPr>
          <a:xfrm>
            <a:off x="42821" y="642567"/>
            <a:ext cx="2038642" cy="461665"/>
          </a:xfrm>
          <a:prstGeom prst="rect">
            <a:avLst/>
          </a:prstGeom>
          <a:noFill/>
        </p:spPr>
        <p:txBody>
          <a:bodyPr wrap="square" rtlCol="0">
            <a:spAutoFit/>
          </a:bodyPr>
          <a:lstStyle/>
          <a:p>
            <a:pPr algn="dist"/>
            <a:r>
              <a:rPr lang="zh-CN" altLang="en-US" sz="2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加速模块设计</a:t>
            </a:r>
          </a:p>
        </p:txBody>
      </p:sp>
      <p:pic>
        <p:nvPicPr>
          <p:cNvPr id="5" name="图片 4">
            <a:extLst>
              <a:ext uri="{FF2B5EF4-FFF2-40B4-BE49-F238E27FC236}">
                <a16:creationId xmlns:a16="http://schemas.microsoft.com/office/drawing/2014/main" id="{4B3F8049-94CA-47F9-9990-994D587FA8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5378" y="517075"/>
            <a:ext cx="6210411" cy="5823850"/>
          </a:xfrm>
          <a:prstGeom prst="rect">
            <a:avLst/>
          </a:prstGeom>
        </p:spPr>
      </p:pic>
      <p:sp>
        <p:nvSpPr>
          <p:cNvPr id="2" name="矩形 1">
            <a:extLst>
              <a:ext uri="{FF2B5EF4-FFF2-40B4-BE49-F238E27FC236}">
                <a16:creationId xmlns:a16="http://schemas.microsoft.com/office/drawing/2014/main" id="{4CD8FD30-1627-AACE-7421-E3DD5F870A7C}"/>
              </a:ext>
            </a:extLst>
          </p:cNvPr>
          <p:cNvSpPr/>
          <p:nvPr/>
        </p:nvSpPr>
        <p:spPr>
          <a:xfrm>
            <a:off x="5237018" y="5302674"/>
            <a:ext cx="6594764" cy="14029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Pentagon 6_1">
            <a:extLst>
              <a:ext uri="{FF2B5EF4-FFF2-40B4-BE49-F238E27FC236}">
                <a16:creationId xmlns:a16="http://schemas.microsoft.com/office/drawing/2014/main" id="{58C4F777-2FB9-4452-F8FE-2B2754A65A11}"/>
              </a:ext>
            </a:extLst>
          </p:cNvPr>
          <p:cNvSpPr/>
          <p:nvPr/>
        </p:nvSpPr>
        <p:spPr>
          <a:xfrm>
            <a:off x="-1" y="531656"/>
            <a:ext cx="2370222"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9E855108-DB05-0BA6-644C-1A3B127AA864}"/>
              </a:ext>
            </a:extLst>
          </p:cNvPr>
          <p:cNvSpPr txBox="1"/>
          <p:nvPr/>
        </p:nvSpPr>
        <p:spPr>
          <a:xfrm>
            <a:off x="48758" y="713203"/>
            <a:ext cx="2038642" cy="338554"/>
          </a:xfrm>
          <a:prstGeom prst="rect">
            <a:avLst/>
          </a:prstGeom>
          <a:noFill/>
        </p:spPr>
        <p:txBody>
          <a:bodyPr wrap="square" rtlCol="0">
            <a:spAutoFit/>
          </a:bodyPr>
          <a:lstStyle/>
          <a:p>
            <a:pPr algn="dist"/>
            <a:r>
              <a:rPr lang="en-US" altLang="zh-CN"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AI</a:t>
            </a:r>
            <a:r>
              <a:rPr lang="zh-CN" altLang="en-US"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加速模块设计</a:t>
            </a:r>
          </a:p>
        </p:txBody>
      </p:sp>
      <p:pic>
        <p:nvPicPr>
          <p:cNvPr id="8" name="图片 7">
            <a:extLst>
              <a:ext uri="{FF2B5EF4-FFF2-40B4-BE49-F238E27FC236}">
                <a16:creationId xmlns:a16="http://schemas.microsoft.com/office/drawing/2014/main" id="{120C142C-B626-FEC1-1027-AD042EB46CC3}"/>
              </a:ext>
            </a:extLst>
          </p:cNvPr>
          <p:cNvPicPr>
            <a:picLocks noChangeAspect="1"/>
          </p:cNvPicPr>
          <p:nvPr/>
        </p:nvPicPr>
        <p:blipFill rotWithShape="1">
          <a:blip r:embed="rId4">
            <a:extLst>
              <a:ext uri="{28A0092B-C50C-407E-A947-70E740481C1C}">
                <a14:useLocalDpi xmlns:a14="http://schemas.microsoft.com/office/drawing/2010/main" val="0"/>
              </a:ext>
            </a:extLst>
          </a:blip>
          <a:srcRect t="7321" b="75118"/>
          <a:stretch/>
        </p:blipFill>
        <p:spPr>
          <a:xfrm>
            <a:off x="566211" y="3894204"/>
            <a:ext cx="4305300" cy="1015340"/>
          </a:xfrm>
          <a:prstGeom prst="rect">
            <a:avLst/>
          </a:prstGeom>
        </p:spPr>
      </p:pic>
    </p:spTree>
    <p:extLst>
      <p:ext uri="{BB962C8B-B14F-4D97-AF65-F5344CB8AC3E}">
        <p14:creationId xmlns:p14="http://schemas.microsoft.com/office/powerpoint/2010/main" val="1266212702"/>
      </p:ext>
    </p:extLst>
  </p:cSld>
  <p:clrMapOvr>
    <a:masterClrMapping/>
  </p:clrMapOvr>
  <mc:AlternateContent xmlns:mc="http://schemas.openxmlformats.org/markup-compatibility/2006" xmlns:p14="http://schemas.microsoft.com/office/powerpoint/2010/main">
    <mc:Choice Requires="p14">
      <p:transition p14:dur="10" advTm="596"/>
    </mc:Choice>
    <mc:Fallback xmlns="">
      <p:transition advTm="596"/>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CF0D450-DA83-4655-BABE-7A2A6D787CF6}"/>
              </a:ext>
            </a:extLst>
          </p:cNvPr>
          <p:cNvSpPr txBox="1"/>
          <p:nvPr/>
        </p:nvSpPr>
        <p:spPr>
          <a:xfrm>
            <a:off x="840560" y="1555325"/>
            <a:ext cx="5073860" cy="1261884"/>
          </a:xfrm>
          <a:prstGeom prst="rect">
            <a:avLst/>
          </a:prstGeom>
          <a:noFill/>
        </p:spPr>
        <p:txBody>
          <a:bodyPr wrap="square" rtlCol="0">
            <a:spAutoFit/>
          </a:bodyPr>
          <a:lstStyle/>
          <a:p>
            <a:pPr algn="just"/>
            <a:r>
              <a:rPr lang="zh-CN" altLang="en-US" sz="1600" b="1" dirty="0">
                <a:solidFill>
                  <a:schemeClr val="bg1">
                    <a:lumMod val="50000"/>
                  </a:schemeClr>
                </a:solidFill>
                <a:latin typeface="思源黑体 CN Heavy"/>
                <a:cs typeface="Times New Roman" panose="02020603050405020304" pitchFamily="18" charset="0"/>
              </a:rPr>
              <a:t>网络结构实现：卷积层</a:t>
            </a:r>
            <a:endParaRPr lang="en-US" altLang="zh-CN" sz="1600" b="1" dirty="0">
              <a:solidFill>
                <a:schemeClr val="bg1">
                  <a:lumMod val="50000"/>
                </a:schemeClr>
              </a:solidFill>
              <a:latin typeface="思源黑体 CN Heavy"/>
              <a:cs typeface="Times New Roman" panose="02020603050405020304" pitchFamily="18" charset="0"/>
            </a:endParaRPr>
          </a:p>
          <a:p>
            <a:pPr algn="just"/>
            <a:endParaRPr lang="en-US" altLang="zh-CN" sz="1200" b="1" dirty="0">
              <a:latin typeface="思源黑体 CN Heavy"/>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cs typeface="Times New Roman" panose="02020603050405020304" pitchFamily="18" charset="0"/>
              </a:rPr>
              <a:t>设置缓冲区和计算模块</a:t>
            </a:r>
            <a:endParaRPr lang="en-US" altLang="zh-CN" sz="12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altLang="zh-CN" sz="12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cs typeface="Times New Roman" panose="02020603050405020304" pitchFamily="18" charset="0"/>
              </a:rPr>
              <a:t>缓冲区采用按行滚动更新的模式，由状态机进行控制</a:t>
            </a:r>
            <a:endParaRPr lang="en-US" altLang="zh-CN" sz="12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altLang="zh-CN" sz="1200" b="1" dirty="0">
              <a:latin typeface="Times New Roman" panose="02020603050405020304" pitchFamily="18" charset="0"/>
              <a:cs typeface="Times New Roman" panose="02020603050405020304" pitchFamily="18" charset="0"/>
            </a:endParaRPr>
          </a:p>
        </p:txBody>
      </p:sp>
      <p:sp>
        <p:nvSpPr>
          <p:cNvPr id="52" name="Pentagon 6_1">
            <a:extLst>
              <a:ext uri="{FF2B5EF4-FFF2-40B4-BE49-F238E27FC236}">
                <a16:creationId xmlns:a16="http://schemas.microsoft.com/office/drawing/2014/main" id="{AF00C5AC-1046-411F-939E-89D5936C785B}"/>
              </a:ext>
            </a:extLst>
          </p:cNvPr>
          <p:cNvSpPr/>
          <p:nvPr/>
        </p:nvSpPr>
        <p:spPr>
          <a:xfrm>
            <a:off x="-1" y="531656"/>
            <a:ext cx="2370222"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8699EC9A-81A9-4AD6-9962-57AA5A2F4CD8}"/>
              </a:ext>
            </a:extLst>
          </p:cNvPr>
          <p:cNvSpPr txBox="1"/>
          <p:nvPr/>
        </p:nvSpPr>
        <p:spPr>
          <a:xfrm>
            <a:off x="42821" y="642567"/>
            <a:ext cx="2038642" cy="461665"/>
          </a:xfrm>
          <a:prstGeom prst="rect">
            <a:avLst/>
          </a:prstGeom>
          <a:noFill/>
        </p:spPr>
        <p:txBody>
          <a:bodyPr wrap="square" rtlCol="0">
            <a:spAutoFit/>
          </a:bodyPr>
          <a:lstStyle/>
          <a:p>
            <a:pPr algn="dist"/>
            <a:r>
              <a:rPr lang="zh-CN" altLang="en-US" sz="2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加速模块设计</a:t>
            </a:r>
          </a:p>
        </p:txBody>
      </p:sp>
      <p:pic>
        <p:nvPicPr>
          <p:cNvPr id="5" name="图片 4">
            <a:extLst>
              <a:ext uri="{FF2B5EF4-FFF2-40B4-BE49-F238E27FC236}">
                <a16:creationId xmlns:a16="http://schemas.microsoft.com/office/drawing/2014/main" id="{4B3F8049-94CA-47F9-9990-994D587FA8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5378" y="517075"/>
            <a:ext cx="6210411" cy="5823850"/>
          </a:xfrm>
          <a:prstGeom prst="rect">
            <a:avLst/>
          </a:prstGeom>
        </p:spPr>
      </p:pic>
      <p:sp>
        <p:nvSpPr>
          <p:cNvPr id="2" name="Pentagon 6_1">
            <a:extLst>
              <a:ext uri="{FF2B5EF4-FFF2-40B4-BE49-F238E27FC236}">
                <a16:creationId xmlns:a16="http://schemas.microsoft.com/office/drawing/2014/main" id="{F3B7A70E-81E7-2CCB-FA56-3C0F0CDB661E}"/>
              </a:ext>
            </a:extLst>
          </p:cNvPr>
          <p:cNvSpPr/>
          <p:nvPr/>
        </p:nvSpPr>
        <p:spPr>
          <a:xfrm>
            <a:off x="-1" y="531656"/>
            <a:ext cx="2370222"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024556C5-9ABC-1335-E32E-0BA0B610C5C4}"/>
              </a:ext>
            </a:extLst>
          </p:cNvPr>
          <p:cNvSpPr txBox="1"/>
          <p:nvPr/>
        </p:nvSpPr>
        <p:spPr>
          <a:xfrm>
            <a:off x="48758" y="713203"/>
            <a:ext cx="2038642" cy="338554"/>
          </a:xfrm>
          <a:prstGeom prst="rect">
            <a:avLst/>
          </a:prstGeom>
          <a:noFill/>
        </p:spPr>
        <p:txBody>
          <a:bodyPr wrap="square" rtlCol="0">
            <a:spAutoFit/>
          </a:bodyPr>
          <a:lstStyle/>
          <a:p>
            <a:pPr algn="dist"/>
            <a:r>
              <a:rPr lang="en-US" altLang="zh-CN"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AI</a:t>
            </a:r>
            <a:r>
              <a:rPr lang="zh-CN" altLang="en-US"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加速模块设计</a:t>
            </a:r>
          </a:p>
        </p:txBody>
      </p:sp>
      <p:pic>
        <p:nvPicPr>
          <p:cNvPr id="7" name="图片 6">
            <a:extLst>
              <a:ext uri="{FF2B5EF4-FFF2-40B4-BE49-F238E27FC236}">
                <a16:creationId xmlns:a16="http://schemas.microsoft.com/office/drawing/2014/main" id="{8AE36E1B-9E8F-4869-80BD-9C016E8B731B}"/>
              </a:ext>
            </a:extLst>
          </p:cNvPr>
          <p:cNvPicPr>
            <a:picLocks noChangeAspect="1"/>
          </p:cNvPicPr>
          <p:nvPr/>
        </p:nvPicPr>
        <p:blipFill rotWithShape="1">
          <a:blip r:embed="rId4">
            <a:extLst>
              <a:ext uri="{28A0092B-C50C-407E-A947-70E740481C1C}">
                <a14:useLocalDpi xmlns:a14="http://schemas.microsoft.com/office/drawing/2010/main" val="0"/>
              </a:ext>
            </a:extLst>
          </a:blip>
          <a:srcRect t="7321" b="75118"/>
          <a:stretch/>
        </p:blipFill>
        <p:spPr>
          <a:xfrm>
            <a:off x="566211" y="3894204"/>
            <a:ext cx="4305300" cy="1015340"/>
          </a:xfrm>
          <a:prstGeom prst="rect">
            <a:avLst/>
          </a:prstGeom>
        </p:spPr>
      </p:pic>
    </p:spTree>
    <p:extLst>
      <p:ext uri="{BB962C8B-B14F-4D97-AF65-F5344CB8AC3E}">
        <p14:creationId xmlns:p14="http://schemas.microsoft.com/office/powerpoint/2010/main" val="2619499994"/>
      </p:ext>
    </p:extLst>
  </p:cSld>
  <p:clrMapOvr>
    <a:masterClrMapping/>
  </p:clrMapOvr>
  <mc:AlternateContent xmlns:mc="http://schemas.openxmlformats.org/markup-compatibility/2006" xmlns:p14="http://schemas.microsoft.com/office/powerpoint/2010/main">
    <mc:Choice Requires="p14">
      <p:transition p14:dur="10" advTm="1359"/>
    </mc:Choice>
    <mc:Fallback xmlns="">
      <p:transition advTm="1359"/>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CF0D450-DA83-4655-BABE-7A2A6D787CF6}"/>
              </a:ext>
            </a:extLst>
          </p:cNvPr>
          <p:cNvSpPr txBox="1"/>
          <p:nvPr/>
        </p:nvSpPr>
        <p:spPr>
          <a:xfrm>
            <a:off x="840560" y="1555325"/>
            <a:ext cx="5073860" cy="2185214"/>
          </a:xfrm>
          <a:prstGeom prst="rect">
            <a:avLst/>
          </a:prstGeom>
          <a:noFill/>
        </p:spPr>
        <p:txBody>
          <a:bodyPr wrap="square" rtlCol="0">
            <a:spAutoFit/>
          </a:bodyPr>
          <a:lstStyle/>
          <a:p>
            <a:pPr algn="just"/>
            <a:r>
              <a:rPr lang="zh-CN" altLang="en-US" sz="1600" b="1" dirty="0">
                <a:solidFill>
                  <a:schemeClr val="bg1">
                    <a:lumMod val="50000"/>
                  </a:schemeClr>
                </a:solidFill>
                <a:latin typeface="思源黑体 CN Heavy"/>
                <a:cs typeface="Times New Roman" panose="02020603050405020304" pitchFamily="18" charset="0"/>
              </a:rPr>
              <a:t>网络结构实现：卷积层</a:t>
            </a:r>
            <a:endParaRPr lang="en-US" altLang="zh-CN" sz="1600" b="1" dirty="0">
              <a:solidFill>
                <a:schemeClr val="bg1">
                  <a:lumMod val="50000"/>
                </a:schemeClr>
              </a:solidFill>
              <a:latin typeface="思源黑体 CN Heavy"/>
              <a:cs typeface="Times New Roman" panose="02020603050405020304" pitchFamily="18" charset="0"/>
            </a:endParaRPr>
          </a:p>
          <a:p>
            <a:pPr algn="just"/>
            <a:endParaRPr lang="en-US" altLang="zh-CN" sz="1200" b="1" dirty="0">
              <a:latin typeface="思源黑体 CN Heavy"/>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cs typeface="Times New Roman" panose="02020603050405020304" pitchFamily="18" charset="0"/>
              </a:rPr>
              <a:t>设置缓冲区和计算模块</a:t>
            </a:r>
            <a:endParaRPr lang="en-US" altLang="zh-CN" sz="12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altLang="zh-CN" sz="12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cs typeface="Times New Roman" panose="02020603050405020304" pitchFamily="18" charset="0"/>
              </a:rPr>
              <a:t>缓冲区采用按行滚动更新的模式，由状态机进行控制</a:t>
            </a:r>
            <a:endParaRPr lang="en-US" altLang="zh-CN" sz="12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altLang="zh-CN" sz="12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cs typeface="Times New Roman" panose="02020603050405020304" pitchFamily="18" charset="0"/>
              </a:rPr>
              <a:t>卷积核尺寸为</a:t>
            </a:r>
            <a:r>
              <a:rPr lang="en-US" altLang="zh-CN" sz="1200" b="1" dirty="0">
                <a:latin typeface="Times New Roman" panose="02020603050405020304" pitchFamily="18" charset="0"/>
                <a:cs typeface="Times New Roman" panose="02020603050405020304" pitchFamily="18" charset="0"/>
              </a:rPr>
              <a:t>5x5</a:t>
            </a:r>
            <a:r>
              <a:rPr lang="zh-CN" altLang="en-US" sz="1200" b="1" dirty="0">
                <a:latin typeface="Times New Roman" panose="02020603050405020304" pitchFamily="18" charset="0"/>
                <a:cs typeface="Times New Roman" panose="02020603050405020304" pitchFamily="18" charset="0"/>
              </a:rPr>
              <a:t>，</a:t>
            </a:r>
            <a:r>
              <a:rPr lang="en-US" altLang="zh-CN" sz="1200" b="1" dirty="0">
                <a:latin typeface="Times New Roman" panose="02020603050405020304" pitchFamily="18" charset="0"/>
                <a:cs typeface="Times New Roman" panose="02020603050405020304" pitchFamily="18" charset="0"/>
              </a:rPr>
              <a:t>stride</a:t>
            </a:r>
            <a:r>
              <a:rPr lang="zh-CN" altLang="en-US" sz="1200" b="1" dirty="0">
                <a:latin typeface="Times New Roman" panose="02020603050405020304" pitchFamily="18" charset="0"/>
                <a:cs typeface="Times New Roman" panose="02020603050405020304" pitchFamily="18" charset="0"/>
              </a:rPr>
              <a:t>为</a:t>
            </a:r>
            <a:r>
              <a:rPr lang="en-US" altLang="zh-CN" sz="1200" b="1" dirty="0">
                <a:latin typeface="Times New Roman" panose="02020603050405020304" pitchFamily="18" charset="0"/>
                <a:cs typeface="Times New Roman" panose="02020603050405020304" pitchFamily="18" charset="0"/>
              </a:rPr>
              <a:t>1</a:t>
            </a:r>
          </a:p>
          <a:p>
            <a:pPr marL="342900" indent="-342900" algn="just">
              <a:buFont typeface="Arial" panose="020B0604020202020204" pitchFamily="34" charset="0"/>
              <a:buChar char="•"/>
            </a:pPr>
            <a:endParaRPr lang="en-US" altLang="zh-CN" sz="12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cs typeface="Times New Roman" panose="02020603050405020304" pitchFamily="18" charset="0"/>
              </a:rPr>
              <a:t>量化的权重使用有符号类型直接加载</a:t>
            </a:r>
            <a:endParaRPr lang="en-US" altLang="zh-CN" sz="12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altLang="zh-CN" sz="12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cs typeface="Times New Roman" panose="02020603050405020304" pitchFamily="18" charset="0"/>
              </a:rPr>
              <a:t>内部采用</a:t>
            </a:r>
            <a:r>
              <a:rPr lang="en-US" altLang="zh-CN" sz="1200" b="1" dirty="0">
                <a:latin typeface="Times New Roman" panose="02020603050405020304" pitchFamily="18" charset="0"/>
                <a:cs typeface="Times New Roman" panose="02020603050405020304" pitchFamily="18" charset="0"/>
              </a:rPr>
              <a:t>12bit</a:t>
            </a:r>
            <a:r>
              <a:rPr lang="zh-CN" altLang="en-US" sz="1200" b="1" dirty="0">
                <a:latin typeface="Times New Roman" panose="02020603050405020304" pitchFamily="18" charset="0"/>
                <a:cs typeface="Times New Roman" panose="02020603050405020304" pitchFamily="18" charset="0"/>
              </a:rPr>
              <a:t>计算，对乘法结果进行低位截断</a:t>
            </a:r>
            <a:endParaRPr lang="en-US" altLang="zh-CN" sz="1200" b="1" dirty="0">
              <a:latin typeface="Times New Roman" panose="02020603050405020304" pitchFamily="18" charset="0"/>
              <a:cs typeface="Times New Roman" panose="02020603050405020304" pitchFamily="18" charset="0"/>
            </a:endParaRPr>
          </a:p>
        </p:txBody>
      </p:sp>
      <p:sp>
        <p:nvSpPr>
          <p:cNvPr id="52" name="Pentagon 6_1">
            <a:extLst>
              <a:ext uri="{FF2B5EF4-FFF2-40B4-BE49-F238E27FC236}">
                <a16:creationId xmlns:a16="http://schemas.microsoft.com/office/drawing/2014/main" id="{AF00C5AC-1046-411F-939E-89D5936C785B}"/>
              </a:ext>
            </a:extLst>
          </p:cNvPr>
          <p:cNvSpPr/>
          <p:nvPr/>
        </p:nvSpPr>
        <p:spPr>
          <a:xfrm>
            <a:off x="-1" y="531656"/>
            <a:ext cx="2370222"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8699EC9A-81A9-4AD6-9962-57AA5A2F4CD8}"/>
              </a:ext>
            </a:extLst>
          </p:cNvPr>
          <p:cNvSpPr txBox="1"/>
          <p:nvPr/>
        </p:nvSpPr>
        <p:spPr>
          <a:xfrm>
            <a:off x="42821" y="642567"/>
            <a:ext cx="2038642" cy="461665"/>
          </a:xfrm>
          <a:prstGeom prst="rect">
            <a:avLst/>
          </a:prstGeom>
          <a:noFill/>
        </p:spPr>
        <p:txBody>
          <a:bodyPr wrap="square" rtlCol="0">
            <a:spAutoFit/>
          </a:bodyPr>
          <a:lstStyle/>
          <a:p>
            <a:pPr algn="dist"/>
            <a:r>
              <a:rPr lang="zh-CN" altLang="en-US" sz="2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加速模块设计</a:t>
            </a:r>
          </a:p>
        </p:txBody>
      </p:sp>
      <p:pic>
        <p:nvPicPr>
          <p:cNvPr id="5" name="图片 4">
            <a:extLst>
              <a:ext uri="{FF2B5EF4-FFF2-40B4-BE49-F238E27FC236}">
                <a16:creationId xmlns:a16="http://schemas.microsoft.com/office/drawing/2014/main" id="{4B3F8049-94CA-47F9-9990-994D587FA8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5378" y="517075"/>
            <a:ext cx="6210411" cy="5823850"/>
          </a:xfrm>
          <a:prstGeom prst="rect">
            <a:avLst/>
          </a:prstGeom>
        </p:spPr>
      </p:pic>
      <p:pic>
        <p:nvPicPr>
          <p:cNvPr id="8" name="图片 7" descr="C:\Users\ALIENW~1\AppData\Local\Temp\WeChat Files\dcc832d7fed60941c35b687f0938118.png">
            <a:extLst>
              <a:ext uri="{FF2B5EF4-FFF2-40B4-BE49-F238E27FC236}">
                <a16:creationId xmlns:a16="http://schemas.microsoft.com/office/drawing/2014/main" id="{94BABC42-53FE-47C1-AE92-1CB32AA6D08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882657" y="5063209"/>
            <a:ext cx="1672408" cy="1723679"/>
          </a:xfrm>
          <a:prstGeom prst="rect">
            <a:avLst/>
          </a:prstGeom>
          <a:noFill/>
          <a:ln>
            <a:noFill/>
          </a:ln>
        </p:spPr>
      </p:pic>
      <p:sp>
        <p:nvSpPr>
          <p:cNvPr id="2" name="Pentagon 6_1">
            <a:extLst>
              <a:ext uri="{FF2B5EF4-FFF2-40B4-BE49-F238E27FC236}">
                <a16:creationId xmlns:a16="http://schemas.microsoft.com/office/drawing/2014/main" id="{A345865F-AD3B-96CE-54AA-15C09C7D3813}"/>
              </a:ext>
            </a:extLst>
          </p:cNvPr>
          <p:cNvSpPr/>
          <p:nvPr/>
        </p:nvSpPr>
        <p:spPr>
          <a:xfrm>
            <a:off x="-1" y="531656"/>
            <a:ext cx="2370222"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02AE5094-2319-527C-1A0B-FE9E65D0603A}"/>
              </a:ext>
            </a:extLst>
          </p:cNvPr>
          <p:cNvSpPr txBox="1"/>
          <p:nvPr/>
        </p:nvSpPr>
        <p:spPr>
          <a:xfrm>
            <a:off x="48758" y="713203"/>
            <a:ext cx="2038642" cy="338554"/>
          </a:xfrm>
          <a:prstGeom prst="rect">
            <a:avLst/>
          </a:prstGeom>
          <a:noFill/>
        </p:spPr>
        <p:txBody>
          <a:bodyPr wrap="square" rtlCol="0">
            <a:spAutoFit/>
          </a:bodyPr>
          <a:lstStyle/>
          <a:p>
            <a:pPr algn="dist"/>
            <a:r>
              <a:rPr lang="en-US" altLang="zh-CN"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AI</a:t>
            </a:r>
            <a:r>
              <a:rPr lang="zh-CN" altLang="en-US"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加速模块设计</a:t>
            </a:r>
          </a:p>
        </p:txBody>
      </p:sp>
      <p:pic>
        <p:nvPicPr>
          <p:cNvPr id="6" name="图片 5">
            <a:extLst>
              <a:ext uri="{FF2B5EF4-FFF2-40B4-BE49-F238E27FC236}">
                <a16:creationId xmlns:a16="http://schemas.microsoft.com/office/drawing/2014/main" id="{91D6267D-4FFE-E8CC-605B-05C8AFE17077}"/>
              </a:ext>
            </a:extLst>
          </p:cNvPr>
          <p:cNvPicPr>
            <a:picLocks noChangeAspect="1"/>
          </p:cNvPicPr>
          <p:nvPr/>
        </p:nvPicPr>
        <p:blipFill rotWithShape="1">
          <a:blip r:embed="rId5">
            <a:extLst>
              <a:ext uri="{28A0092B-C50C-407E-A947-70E740481C1C}">
                <a14:useLocalDpi xmlns:a14="http://schemas.microsoft.com/office/drawing/2010/main" val="0"/>
              </a:ext>
            </a:extLst>
          </a:blip>
          <a:srcRect t="7321" b="75118"/>
          <a:stretch/>
        </p:blipFill>
        <p:spPr>
          <a:xfrm>
            <a:off x="566211" y="3894204"/>
            <a:ext cx="4305300" cy="1015340"/>
          </a:xfrm>
          <a:prstGeom prst="rect">
            <a:avLst/>
          </a:prstGeom>
        </p:spPr>
      </p:pic>
    </p:spTree>
    <p:extLst>
      <p:ext uri="{BB962C8B-B14F-4D97-AF65-F5344CB8AC3E}">
        <p14:creationId xmlns:p14="http://schemas.microsoft.com/office/powerpoint/2010/main" val="3351180689"/>
      </p:ext>
    </p:extLst>
  </p:cSld>
  <p:clrMapOvr>
    <a:masterClrMapping/>
  </p:clrMapOvr>
  <mc:AlternateContent xmlns:mc="http://schemas.openxmlformats.org/markup-compatibility/2006" xmlns:p14="http://schemas.microsoft.com/office/powerpoint/2010/main">
    <mc:Choice Requires="p14">
      <p:transition p14:dur="10" advTm="20294"/>
    </mc:Choice>
    <mc:Fallback xmlns="">
      <p:transition advTm="20294"/>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F08ED839-9C64-4E8A-022F-90E5542B068D}"/>
              </a:ext>
            </a:extLst>
          </p:cNvPr>
          <p:cNvPicPr>
            <a:picLocks noChangeAspect="1"/>
          </p:cNvPicPr>
          <p:nvPr/>
        </p:nvPicPr>
        <p:blipFill rotWithShape="1">
          <a:blip r:embed="rId3">
            <a:extLst>
              <a:ext uri="{28A0092B-C50C-407E-A947-70E740481C1C}">
                <a14:useLocalDpi xmlns:a14="http://schemas.microsoft.com/office/drawing/2010/main" val="0"/>
              </a:ext>
            </a:extLst>
          </a:blip>
          <a:srcRect t="21124" b="61829"/>
          <a:stretch/>
        </p:blipFill>
        <p:spPr>
          <a:xfrm>
            <a:off x="3227218" y="1240874"/>
            <a:ext cx="4305300" cy="985653"/>
          </a:xfrm>
          <a:prstGeom prst="rect">
            <a:avLst/>
          </a:prstGeom>
        </p:spPr>
      </p:pic>
      <p:sp>
        <p:nvSpPr>
          <p:cNvPr id="3" name="文本框 2">
            <a:extLst>
              <a:ext uri="{FF2B5EF4-FFF2-40B4-BE49-F238E27FC236}">
                <a16:creationId xmlns:a16="http://schemas.microsoft.com/office/drawing/2014/main" id="{4CF0D450-DA83-4655-BABE-7A2A6D787CF6}"/>
              </a:ext>
            </a:extLst>
          </p:cNvPr>
          <p:cNvSpPr txBox="1"/>
          <p:nvPr/>
        </p:nvSpPr>
        <p:spPr>
          <a:xfrm>
            <a:off x="840560" y="1555325"/>
            <a:ext cx="5073860" cy="1815882"/>
          </a:xfrm>
          <a:prstGeom prst="rect">
            <a:avLst/>
          </a:prstGeom>
          <a:noFill/>
        </p:spPr>
        <p:txBody>
          <a:bodyPr wrap="square" rtlCol="0">
            <a:spAutoFit/>
          </a:bodyPr>
          <a:lstStyle/>
          <a:p>
            <a:pPr algn="just"/>
            <a:r>
              <a:rPr lang="zh-CN" altLang="en-US" sz="1600" b="1" dirty="0">
                <a:solidFill>
                  <a:schemeClr val="bg1">
                    <a:lumMod val="50000"/>
                  </a:schemeClr>
                </a:solidFill>
                <a:latin typeface="思源黑体 CN Heavy"/>
                <a:cs typeface="Times New Roman" panose="02020603050405020304" pitchFamily="18" charset="0"/>
              </a:rPr>
              <a:t>网络结构实现：池化层、激活层</a:t>
            </a:r>
            <a:endParaRPr lang="en-US" altLang="zh-CN" sz="1600" b="1" dirty="0">
              <a:solidFill>
                <a:schemeClr val="bg1">
                  <a:lumMod val="50000"/>
                </a:schemeClr>
              </a:solidFill>
              <a:latin typeface="思源黑体 CN Heavy"/>
              <a:cs typeface="Times New Roman" panose="02020603050405020304" pitchFamily="18" charset="0"/>
            </a:endParaRPr>
          </a:p>
          <a:p>
            <a:pPr algn="just"/>
            <a:endParaRPr lang="en-US" altLang="zh-CN" sz="1200" b="1" dirty="0">
              <a:latin typeface="思源黑体 CN Heavy"/>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cs typeface="Times New Roman" panose="02020603050405020304" pitchFamily="18" charset="0"/>
              </a:rPr>
              <a:t>池化操作为</a:t>
            </a:r>
            <a:r>
              <a:rPr lang="en-US" altLang="zh-CN" sz="1200" b="1" dirty="0">
                <a:latin typeface="Times New Roman" panose="02020603050405020304" pitchFamily="18" charset="0"/>
                <a:cs typeface="Times New Roman" panose="02020603050405020304" pitchFamily="18" charset="0"/>
              </a:rPr>
              <a:t>2x2</a:t>
            </a:r>
            <a:r>
              <a:rPr lang="zh-CN" altLang="en-US" sz="1200" b="1" dirty="0">
                <a:latin typeface="Times New Roman" panose="02020603050405020304" pitchFamily="18" charset="0"/>
                <a:cs typeface="Times New Roman" panose="02020603050405020304" pitchFamily="18" charset="0"/>
              </a:rPr>
              <a:t>的</a:t>
            </a:r>
            <a:r>
              <a:rPr lang="en-US" altLang="zh-CN" sz="1200" b="1" dirty="0">
                <a:latin typeface="Times New Roman" panose="02020603050405020304" pitchFamily="18" charset="0"/>
                <a:cs typeface="Times New Roman" panose="02020603050405020304" pitchFamily="18" charset="0"/>
              </a:rPr>
              <a:t>Max pooling</a:t>
            </a:r>
          </a:p>
          <a:p>
            <a:pPr marL="342900" indent="-342900" algn="just">
              <a:buFont typeface="Arial" panose="020B0604020202020204" pitchFamily="34" charset="0"/>
              <a:buChar char="•"/>
            </a:pPr>
            <a:endParaRPr lang="en-US" altLang="zh-CN" sz="12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cs typeface="Times New Roman" panose="02020603050405020304" pitchFamily="18" charset="0"/>
              </a:rPr>
              <a:t>由于卷积是二维操作，因此需要设置</a:t>
            </a:r>
            <a:r>
              <a:rPr lang="en-US" altLang="zh-CN" sz="1200" b="1" dirty="0">
                <a:latin typeface="Times New Roman" panose="02020603050405020304" pitchFamily="18" charset="0"/>
                <a:cs typeface="Times New Roman" panose="02020603050405020304" pitchFamily="18" charset="0"/>
              </a:rPr>
              <a:t>buffer</a:t>
            </a:r>
            <a:r>
              <a:rPr lang="zh-CN" altLang="en-US" sz="1200" b="1" dirty="0">
                <a:latin typeface="Times New Roman" panose="02020603050405020304" pitchFamily="18" charset="0"/>
                <a:cs typeface="Times New Roman" panose="02020603050405020304" pitchFamily="18" charset="0"/>
              </a:rPr>
              <a:t>暂存比较结果</a:t>
            </a:r>
            <a:endParaRPr lang="en-US" altLang="zh-CN" sz="12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altLang="zh-CN" sz="12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cs typeface="Times New Roman" panose="02020603050405020304" pitchFamily="18" charset="0"/>
              </a:rPr>
              <a:t>激活函数使用</a:t>
            </a:r>
            <a:r>
              <a:rPr lang="en-US" altLang="zh-CN" sz="1200" b="1" dirty="0" err="1">
                <a:latin typeface="Times New Roman" panose="02020603050405020304" pitchFamily="18" charset="0"/>
                <a:cs typeface="Times New Roman" panose="02020603050405020304" pitchFamily="18" charset="0"/>
              </a:rPr>
              <a:t>Relu</a:t>
            </a:r>
            <a:r>
              <a:rPr lang="zh-CN" altLang="en-US" sz="1200" b="1" dirty="0">
                <a:latin typeface="Times New Roman" panose="02020603050405020304" pitchFamily="18" charset="0"/>
                <a:cs typeface="Times New Roman" panose="02020603050405020304" pitchFamily="18" charset="0"/>
              </a:rPr>
              <a:t>，大于等于</a:t>
            </a:r>
            <a:r>
              <a:rPr lang="en-US" altLang="zh-CN" sz="1200" b="1" dirty="0">
                <a:latin typeface="Times New Roman" panose="02020603050405020304" pitchFamily="18" charset="0"/>
                <a:cs typeface="Times New Roman" panose="02020603050405020304" pitchFamily="18" charset="0"/>
              </a:rPr>
              <a:t>0</a:t>
            </a:r>
            <a:r>
              <a:rPr lang="zh-CN" altLang="en-US" sz="1200" b="1" dirty="0">
                <a:latin typeface="Times New Roman" panose="02020603050405020304" pitchFamily="18" charset="0"/>
                <a:cs typeface="Times New Roman" panose="02020603050405020304" pitchFamily="18" charset="0"/>
              </a:rPr>
              <a:t>的数据保持原值，小于</a:t>
            </a:r>
            <a:r>
              <a:rPr lang="en-US" altLang="zh-CN" sz="1200" b="1" dirty="0">
                <a:latin typeface="Times New Roman" panose="02020603050405020304" pitchFamily="18" charset="0"/>
                <a:cs typeface="Times New Roman" panose="02020603050405020304" pitchFamily="18" charset="0"/>
              </a:rPr>
              <a:t>0</a:t>
            </a:r>
            <a:r>
              <a:rPr lang="zh-CN" altLang="en-US" sz="1200" b="1" dirty="0">
                <a:latin typeface="Times New Roman" panose="02020603050405020304" pitchFamily="18" charset="0"/>
                <a:cs typeface="Times New Roman" panose="02020603050405020304" pitchFamily="18" charset="0"/>
              </a:rPr>
              <a:t>的取</a:t>
            </a:r>
            <a:r>
              <a:rPr lang="en-US" altLang="zh-CN" sz="1200" b="1" dirty="0">
                <a:latin typeface="Times New Roman" panose="02020603050405020304" pitchFamily="18" charset="0"/>
                <a:cs typeface="Times New Roman" panose="02020603050405020304" pitchFamily="18" charset="0"/>
              </a:rPr>
              <a:t>0</a:t>
            </a:r>
          </a:p>
          <a:p>
            <a:pPr marL="342900" indent="-342900" algn="just">
              <a:buFont typeface="Arial" panose="020B0604020202020204" pitchFamily="34" charset="0"/>
              <a:buChar char="•"/>
            </a:pPr>
            <a:endParaRPr lang="en-US" altLang="zh-CN" sz="12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cs typeface="Times New Roman" panose="02020603050405020304" pitchFamily="18" charset="0"/>
              </a:rPr>
              <a:t>全程使用</a:t>
            </a:r>
            <a:r>
              <a:rPr lang="en-US" altLang="zh-CN" sz="1200" b="1" dirty="0">
                <a:latin typeface="Times New Roman" panose="02020603050405020304" pitchFamily="18" charset="0"/>
                <a:cs typeface="Times New Roman" panose="02020603050405020304" pitchFamily="18" charset="0"/>
              </a:rPr>
              <a:t>12bit</a:t>
            </a:r>
            <a:r>
              <a:rPr lang="zh-CN" altLang="en-US" sz="1200" b="1" dirty="0">
                <a:latin typeface="Times New Roman" panose="02020603050405020304" pitchFamily="18" charset="0"/>
                <a:cs typeface="Times New Roman" panose="02020603050405020304" pitchFamily="18" charset="0"/>
              </a:rPr>
              <a:t>运算，不进行位宽截断</a:t>
            </a:r>
            <a:endParaRPr lang="en-US" altLang="zh-CN" sz="1200" b="1" dirty="0">
              <a:latin typeface="Times New Roman" panose="02020603050405020304" pitchFamily="18" charset="0"/>
              <a:cs typeface="Times New Roman" panose="02020603050405020304" pitchFamily="18" charset="0"/>
            </a:endParaRPr>
          </a:p>
        </p:txBody>
      </p:sp>
      <p:sp>
        <p:nvSpPr>
          <p:cNvPr id="52" name="Pentagon 6_1">
            <a:extLst>
              <a:ext uri="{FF2B5EF4-FFF2-40B4-BE49-F238E27FC236}">
                <a16:creationId xmlns:a16="http://schemas.microsoft.com/office/drawing/2014/main" id="{AF00C5AC-1046-411F-939E-89D5936C785B}"/>
              </a:ext>
            </a:extLst>
          </p:cNvPr>
          <p:cNvSpPr/>
          <p:nvPr/>
        </p:nvSpPr>
        <p:spPr>
          <a:xfrm>
            <a:off x="-1" y="531656"/>
            <a:ext cx="2370222"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8699EC9A-81A9-4AD6-9962-57AA5A2F4CD8}"/>
              </a:ext>
            </a:extLst>
          </p:cNvPr>
          <p:cNvSpPr txBox="1"/>
          <p:nvPr/>
        </p:nvSpPr>
        <p:spPr>
          <a:xfrm>
            <a:off x="42821" y="642567"/>
            <a:ext cx="2038642" cy="461665"/>
          </a:xfrm>
          <a:prstGeom prst="rect">
            <a:avLst/>
          </a:prstGeom>
          <a:noFill/>
        </p:spPr>
        <p:txBody>
          <a:bodyPr wrap="square" rtlCol="0">
            <a:spAutoFit/>
          </a:bodyPr>
          <a:lstStyle/>
          <a:p>
            <a:pPr algn="dist"/>
            <a:r>
              <a:rPr lang="zh-CN" altLang="en-US" sz="2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加速模块设计</a:t>
            </a:r>
          </a:p>
        </p:txBody>
      </p:sp>
      <p:pic>
        <p:nvPicPr>
          <p:cNvPr id="6" name="图片 5">
            <a:extLst>
              <a:ext uri="{FF2B5EF4-FFF2-40B4-BE49-F238E27FC236}">
                <a16:creationId xmlns:a16="http://schemas.microsoft.com/office/drawing/2014/main" id="{4E4A4A0B-F223-46D2-CBF7-2FC78E6D3B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2721" y="140496"/>
            <a:ext cx="2370222" cy="5069408"/>
          </a:xfrm>
          <a:prstGeom prst="rect">
            <a:avLst/>
          </a:prstGeom>
        </p:spPr>
      </p:pic>
      <p:sp>
        <p:nvSpPr>
          <p:cNvPr id="2" name="Pentagon 6_1">
            <a:extLst>
              <a:ext uri="{FF2B5EF4-FFF2-40B4-BE49-F238E27FC236}">
                <a16:creationId xmlns:a16="http://schemas.microsoft.com/office/drawing/2014/main" id="{B7A236F5-5677-2FDA-490A-A32A66102978}"/>
              </a:ext>
            </a:extLst>
          </p:cNvPr>
          <p:cNvSpPr/>
          <p:nvPr/>
        </p:nvSpPr>
        <p:spPr>
          <a:xfrm>
            <a:off x="-1" y="531656"/>
            <a:ext cx="2370222"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1DC52BD9-2655-C1D2-3B28-0250D3711543}"/>
              </a:ext>
            </a:extLst>
          </p:cNvPr>
          <p:cNvSpPr txBox="1"/>
          <p:nvPr/>
        </p:nvSpPr>
        <p:spPr>
          <a:xfrm>
            <a:off x="48758" y="713203"/>
            <a:ext cx="2038642" cy="338554"/>
          </a:xfrm>
          <a:prstGeom prst="rect">
            <a:avLst/>
          </a:prstGeom>
          <a:noFill/>
        </p:spPr>
        <p:txBody>
          <a:bodyPr wrap="square" rtlCol="0">
            <a:spAutoFit/>
          </a:bodyPr>
          <a:lstStyle/>
          <a:p>
            <a:pPr algn="dist"/>
            <a:r>
              <a:rPr lang="en-US" altLang="zh-CN"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AI</a:t>
            </a:r>
            <a:r>
              <a:rPr lang="zh-CN" altLang="en-US"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加速模块设计</a:t>
            </a:r>
          </a:p>
        </p:txBody>
      </p:sp>
    </p:spTree>
    <p:extLst>
      <p:ext uri="{BB962C8B-B14F-4D97-AF65-F5344CB8AC3E}">
        <p14:creationId xmlns:p14="http://schemas.microsoft.com/office/powerpoint/2010/main" val="3175974143"/>
      </p:ext>
    </p:extLst>
  </p:cSld>
  <p:clrMapOvr>
    <a:masterClrMapping/>
  </p:clrMapOvr>
  <mc:AlternateContent xmlns:mc="http://schemas.openxmlformats.org/markup-compatibility/2006" xmlns:p14="http://schemas.microsoft.com/office/powerpoint/2010/main">
    <mc:Choice Requires="p14">
      <p:transition p14:dur="10" advTm="27872"/>
    </mc:Choice>
    <mc:Fallback xmlns="">
      <p:transition advTm="27872"/>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2C734F05-9E54-7538-CFCE-F120487CBABF}"/>
              </a:ext>
            </a:extLst>
          </p:cNvPr>
          <p:cNvPicPr>
            <a:picLocks noChangeAspect="1"/>
          </p:cNvPicPr>
          <p:nvPr/>
        </p:nvPicPr>
        <p:blipFill rotWithShape="1">
          <a:blip r:embed="rId3">
            <a:extLst>
              <a:ext uri="{28A0092B-C50C-407E-A947-70E740481C1C}">
                <a14:useLocalDpi xmlns:a14="http://schemas.microsoft.com/office/drawing/2010/main" val="0"/>
              </a:ext>
            </a:extLst>
          </a:blip>
          <a:srcRect t="60046" b="13765"/>
          <a:stretch/>
        </p:blipFill>
        <p:spPr>
          <a:xfrm>
            <a:off x="3227218" y="3579687"/>
            <a:ext cx="4305300" cy="1514163"/>
          </a:xfrm>
          <a:prstGeom prst="rect">
            <a:avLst/>
          </a:prstGeom>
        </p:spPr>
      </p:pic>
      <p:pic>
        <p:nvPicPr>
          <p:cNvPr id="9" name="图片 8">
            <a:extLst>
              <a:ext uri="{FF2B5EF4-FFF2-40B4-BE49-F238E27FC236}">
                <a16:creationId xmlns:a16="http://schemas.microsoft.com/office/drawing/2014/main" id="{5EE71860-D564-7BC4-146E-CBBCF9AE55F6}"/>
              </a:ext>
            </a:extLst>
          </p:cNvPr>
          <p:cNvPicPr>
            <a:picLocks noChangeAspect="1"/>
          </p:cNvPicPr>
          <p:nvPr/>
        </p:nvPicPr>
        <p:blipFill rotWithShape="1">
          <a:blip r:embed="rId3">
            <a:extLst>
              <a:ext uri="{28A0092B-C50C-407E-A947-70E740481C1C}">
                <a14:useLocalDpi xmlns:a14="http://schemas.microsoft.com/office/drawing/2010/main" val="0"/>
              </a:ext>
            </a:extLst>
          </a:blip>
          <a:srcRect t="21124" b="61829"/>
          <a:stretch/>
        </p:blipFill>
        <p:spPr>
          <a:xfrm>
            <a:off x="3227218" y="1240874"/>
            <a:ext cx="4305300" cy="985653"/>
          </a:xfrm>
          <a:prstGeom prst="rect">
            <a:avLst/>
          </a:prstGeom>
        </p:spPr>
      </p:pic>
      <p:sp>
        <p:nvSpPr>
          <p:cNvPr id="3" name="文本框 2">
            <a:extLst>
              <a:ext uri="{FF2B5EF4-FFF2-40B4-BE49-F238E27FC236}">
                <a16:creationId xmlns:a16="http://schemas.microsoft.com/office/drawing/2014/main" id="{4CF0D450-DA83-4655-BABE-7A2A6D787CF6}"/>
              </a:ext>
            </a:extLst>
          </p:cNvPr>
          <p:cNvSpPr txBox="1"/>
          <p:nvPr/>
        </p:nvSpPr>
        <p:spPr>
          <a:xfrm>
            <a:off x="840560" y="1555325"/>
            <a:ext cx="5073860" cy="1815882"/>
          </a:xfrm>
          <a:prstGeom prst="rect">
            <a:avLst/>
          </a:prstGeom>
          <a:noFill/>
        </p:spPr>
        <p:txBody>
          <a:bodyPr wrap="square" rtlCol="0">
            <a:spAutoFit/>
          </a:bodyPr>
          <a:lstStyle/>
          <a:p>
            <a:pPr algn="just"/>
            <a:r>
              <a:rPr lang="zh-CN" altLang="en-US" sz="1600" b="1" dirty="0">
                <a:solidFill>
                  <a:schemeClr val="bg1">
                    <a:lumMod val="50000"/>
                  </a:schemeClr>
                </a:solidFill>
                <a:latin typeface="思源黑体 CN Heavy"/>
                <a:cs typeface="Times New Roman" panose="02020603050405020304" pitchFamily="18" charset="0"/>
              </a:rPr>
              <a:t>网络结构实现：池化层、激活层</a:t>
            </a:r>
            <a:endParaRPr lang="en-US" altLang="zh-CN" sz="1600" b="1" dirty="0">
              <a:solidFill>
                <a:schemeClr val="bg1">
                  <a:lumMod val="50000"/>
                </a:schemeClr>
              </a:solidFill>
              <a:latin typeface="思源黑体 CN Heavy"/>
              <a:cs typeface="Times New Roman" panose="02020603050405020304" pitchFamily="18" charset="0"/>
            </a:endParaRPr>
          </a:p>
          <a:p>
            <a:pPr algn="just"/>
            <a:endParaRPr lang="en-US" altLang="zh-CN" sz="1200" b="1" dirty="0">
              <a:latin typeface="思源黑体 CN Heavy"/>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cs typeface="Times New Roman" panose="02020603050405020304" pitchFamily="18" charset="0"/>
              </a:rPr>
              <a:t>池化操作为</a:t>
            </a:r>
            <a:r>
              <a:rPr lang="en-US" altLang="zh-CN" sz="1200" b="1" dirty="0">
                <a:latin typeface="Times New Roman" panose="02020603050405020304" pitchFamily="18" charset="0"/>
                <a:cs typeface="Times New Roman" panose="02020603050405020304" pitchFamily="18" charset="0"/>
              </a:rPr>
              <a:t>2x2</a:t>
            </a:r>
            <a:r>
              <a:rPr lang="zh-CN" altLang="en-US" sz="1200" b="1" dirty="0">
                <a:latin typeface="Times New Roman" panose="02020603050405020304" pitchFamily="18" charset="0"/>
                <a:cs typeface="Times New Roman" panose="02020603050405020304" pitchFamily="18" charset="0"/>
              </a:rPr>
              <a:t>的</a:t>
            </a:r>
            <a:r>
              <a:rPr lang="en-US" altLang="zh-CN" sz="1200" b="1" dirty="0">
                <a:latin typeface="Times New Roman" panose="02020603050405020304" pitchFamily="18" charset="0"/>
                <a:cs typeface="Times New Roman" panose="02020603050405020304" pitchFamily="18" charset="0"/>
              </a:rPr>
              <a:t>Max pooling</a:t>
            </a:r>
          </a:p>
          <a:p>
            <a:pPr marL="342900" indent="-342900" algn="just">
              <a:buFont typeface="Arial" panose="020B0604020202020204" pitchFamily="34" charset="0"/>
              <a:buChar char="•"/>
            </a:pPr>
            <a:endParaRPr lang="en-US" altLang="zh-CN" sz="12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cs typeface="Times New Roman" panose="02020603050405020304" pitchFamily="18" charset="0"/>
              </a:rPr>
              <a:t>由于卷积是二维操作，因此需要设置</a:t>
            </a:r>
            <a:r>
              <a:rPr lang="en-US" altLang="zh-CN" sz="1200" b="1" dirty="0">
                <a:latin typeface="Times New Roman" panose="02020603050405020304" pitchFamily="18" charset="0"/>
                <a:cs typeface="Times New Roman" panose="02020603050405020304" pitchFamily="18" charset="0"/>
              </a:rPr>
              <a:t>buffer</a:t>
            </a:r>
            <a:r>
              <a:rPr lang="zh-CN" altLang="en-US" sz="1200" b="1" dirty="0">
                <a:latin typeface="Times New Roman" panose="02020603050405020304" pitchFamily="18" charset="0"/>
                <a:cs typeface="Times New Roman" panose="02020603050405020304" pitchFamily="18" charset="0"/>
              </a:rPr>
              <a:t>暂存比较结果</a:t>
            </a:r>
            <a:endParaRPr lang="en-US" altLang="zh-CN" sz="12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altLang="zh-CN" sz="12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cs typeface="Times New Roman" panose="02020603050405020304" pitchFamily="18" charset="0"/>
              </a:rPr>
              <a:t>激活函数使用</a:t>
            </a:r>
            <a:r>
              <a:rPr lang="en-US" altLang="zh-CN" sz="1200" b="1" dirty="0" err="1">
                <a:latin typeface="Times New Roman" panose="02020603050405020304" pitchFamily="18" charset="0"/>
                <a:cs typeface="Times New Roman" panose="02020603050405020304" pitchFamily="18" charset="0"/>
              </a:rPr>
              <a:t>Relu</a:t>
            </a:r>
            <a:r>
              <a:rPr lang="zh-CN" altLang="en-US" sz="1200" b="1" dirty="0">
                <a:latin typeface="Times New Roman" panose="02020603050405020304" pitchFamily="18" charset="0"/>
                <a:cs typeface="Times New Roman" panose="02020603050405020304" pitchFamily="18" charset="0"/>
              </a:rPr>
              <a:t>，大于等于</a:t>
            </a:r>
            <a:r>
              <a:rPr lang="en-US" altLang="zh-CN" sz="1200" b="1" dirty="0">
                <a:latin typeface="Times New Roman" panose="02020603050405020304" pitchFamily="18" charset="0"/>
                <a:cs typeface="Times New Roman" panose="02020603050405020304" pitchFamily="18" charset="0"/>
              </a:rPr>
              <a:t>0</a:t>
            </a:r>
            <a:r>
              <a:rPr lang="zh-CN" altLang="en-US" sz="1200" b="1" dirty="0">
                <a:latin typeface="Times New Roman" panose="02020603050405020304" pitchFamily="18" charset="0"/>
                <a:cs typeface="Times New Roman" panose="02020603050405020304" pitchFamily="18" charset="0"/>
              </a:rPr>
              <a:t>的数据保持原值，小于</a:t>
            </a:r>
            <a:r>
              <a:rPr lang="en-US" altLang="zh-CN" sz="1200" b="1" dirty="0">
                <a:latin typeface="Times New Roman" panose="02020603050405020304" pitchFamily="18" charset="0"/>
                <a:cs typeface="Times New Roman" panose="02020603050405020304" pitchFamily="18" charset="0"/>
              </a:rPr>
              <a:t>0</a:t>
            </a:r>
            <a:r>
              <a:rPr lang="zh-CN" altLang="en-US" sz="1200" b="1" dirty="0">
                <a:latin typeface="Times New Roman" panose="02020603050405020304" pitchFamily="18" charset="0"/>
                <a:cs typeface="Times New Roman" panose="02020603050405020304" pitchFamily="18" charset="0"/>
              </a:rPr>
              <a:t>的取</a:t>
            </a:r>
            <a:r>
              <a:rPr lang="en-US" altLang="zh-CN" sz="1200" b="1" dirty="0">
                <a:latin typeface="Times New Roman" panose="02020603050405020304" pitchFamily="18" charset="0"/>
                <a:cs typeface="Times New Roman" panose="02020603050405020304" pitchFamily="18" charset="0"/>
              </a:rPr>
              <a:t>0</a:t>
            </a:r>
          </a:p>
          <a:p>
            <a:pPr marL="342900" indent="-342900" algn="just">
              <a:buFont typeface="Arial" panose="020B0604020202020204" pitchFamily="34" charset="0"/>
              <a:buChar char="•"/>
            </a:pPr>
            <a:endParaRPr lang="en-US" altLang="zh-CN" sz="12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cs typeface="Times New Roman" panose="02020603050405020304" pitchFamily="18" charset="0"/>
              </a:rPr>
              <a:t>全程使用</a:t>
            </a:r>
            <a:r>
              <a:rPr lang="en-US" altLang="zh-CN" sz="1200" b="1" dirty="0">
                <a:latin typeface="Times New Roman" panose="02020603050405020304" pitchFamily="18" charset="0"/>
                <a:cs typeface="Times New Roman" panose="02020603050405020304" pitchFamily="18" charset="0"/>
              </a:rPr>
              <a:t>12bit</a:t>
            </a:r>
            <a:r>
              <a:rPr lang="zh-CN" altLang="en-US" sz="1200" b="1" dirty="0">
                <a:latin typeface="Times New Roman" panose="02020603050405020304" pitchFamily="18" charset="0"/>
                <a:cs typeface="Times New Roman" panose="02020603050405020304" pitchFamily="18" charset="0"/>
              </a:rPr>
              <a:t>运算，不进行位宽截断</a:t>
            </a:r>
            <a:endParaRPr lang="en-US" altLang="zh-CN" sz="1200" b="1" dirty="0">
              <a:latin typeface="Times New Roman" panose="02020603050405020304" pitchFamily="18" charset="0"/>
              <a:cs typeface="Times New Roman" panose="02020603050405020304" pitchFamily="18" charset="0"/>
            </a:endParaRPr>
          </a:p>
        </p:txBody>
      </p:sp>
      <p:sp>
        <p:nvSpPr>
          <p:cNvPr id="52" name="Pentagon 6_1">
            <a:extLst>
              <a:ext uri="{FF2B5EF4-FFF2-40B4-BE49-F238E27FC236}">
                <a16:creationId xmlns:a16="http://schemas.microsoft.com/office/drawing/2014/main" id="{AF00C5AC-1046-411F-939E-89D5936C785B}"/>
              </a:ext>
            </a:extLst>
          </p:cNvPr>
          <p:cNvSpPr/>
          <p:nvPr/>
        </p:nvSpPr>
        <p:spPr>
          <a:xfrm>
            <a:off x="-1" y="531656"/>
            <a:ext cx="2370222"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8699EC9A-81A9-4AD6-9962-57AA5A2F4CD8}"/>
              </a:ext>
            </a:extLst>
          </p:cNvPr>
          <p:cNvSpPr txBox="1"/>
          <p:nvPr/>
        </p:nvSpPr>
        <p:spPr>
          <a:xfrm>
            <a:off x="42821" y="642567"/>
            <a:ext cx="2038642" cy="461665"/>
          </a:xfrm>
          <a:prstGeom prst="rect">
            <a:avLst/>
          </a:prstGeom>
          <a:noFill/>
        </p:spPr>
        <p:txBody>
          <a:bodyPr wrap="square" rtlCol="0">
            <a:spAutoFit/>
          </a:bodyPr>
          <a:lstStyle/>
          <a:p>
            <a:pPr algn="dist"/>
            <a:r>
              <a:rPr lang="zh-CN" altLang="en-US" sz="2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加速模块设计</a:t>
            </a:r>
          </a:p>
        </p:txBody>
      </p:sp>
      <p:sp>
        <p:nvSpPr>
          <p:cNvPr id="5" name="文本框 4">
            <a:extLst>
              <a:ext uri="{FF2B5EF4-FFF2-40B4-BE49-F238E27FC236}">
                <a16:creationId xmlns:a16="http://schemas.microsoft.com/office/drawing/2014/main" id="{CC7D5D43-0807-4C64-BFC7-9BBB3008805D}"/>
              </a:ext>
            </a:extLst>
          </p:cNvPr>
          <p:cNvSpPr txBox="1"/>
          <p:nvPr/>
        </p:nvSpPr>
        <p:spPr>
          <a:xfrm>
            <a:off x="840560" y="4030219"/>
            <a:ext cx="4539308" cy="1631216"/>
          </a:xfrm>
          <a:prstGeom prst="rect">
            <a:avLst/>
          </a:prstGeom>
          <a:noFill/>
        </p:spPr>
        <p:txBody>
          <a:bodyPr wrap="square" rtlCol="0">
            <a:spAutoFit/>
          </a:bodyPr>
          <a:lstStyle/>
          <a:p>
            <a:pPr algn="just"/>
            <a:r>
              <a:rPr lang="zh-CN" altLang="en-US" sz="1600" b="1" dirty="0">
                <a:solidFill>
                  <a:schemeClr val="bg1">
                    <a:lumMod val="50000"/>
                  </a:schemeClr>
                </a:solidFill>
                <a:latin typeface="思源黑体 CN Heavy"/>
                <a:cs typeface="Times New Roman" panose="02020603050405020304" pitchFamily="18" charset="0"/>
              </a:rPr>
              <a:t>网络结构实现：全连接分类层</a:t>
            </a:r>
            <a:endParaRPr lang="en-US" altLang="zh-CN" sz="1600" b="1" dirty="0">
              <a:solidFill>
                <a:schemeClr val="bg1">
                  <a:lumMod val="50000"/>
                </a:schemeClr>
              </a:solidFill>
              <a:latin typeface="思源黑体 CN Heavy"/>
              <a:cs typeface="Times New Roman" panose="02020603050405020304" pitchFamily="18" charset="0"/>
            </a:endParaRPr>
          </a:p>
          <a:p>
            <a:pPr algn="just"/>
            <a:endParaRPr lang="en-US" altLang="zh-CN" sz="1200" b="1" dirty="0">
              <a:latin typeface="思源黑体 CN Heavy"/>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cs typeface="Times New Roman" panose="02020603050405020304" pitchFamily="18" charset="0"/>
              </a:rPr>
              <a:t>设置</a:t>
            </a:r>
            <a:r>
              <a:rPr lang="en-US" altLang="zh-CN" sz="1200" b="1" dirty="0">
                <a:latin typeface="Times New Roman" panose="02020603050405020304" pitchFamily="18" charset="0"/>
                <a:cs typeface="Times New Roman" panose="02020603050405020304" pitchFamily="18" charset="0"/>
              </a:rPr>
              <a:t>48x12bit</a:t>
            </a:r>
            <a:r>
              <a:rPr lang="zh-CN" altLang="en-US" sz="1200" b="1" dirty="0">
                <a:latin typeface="Times New Roman" panose="02020603050405020304" pitchFamily="18" charset="0"/>
                <a:cs typeface="Times New Roman" panose="02020603050405020304" pitchFamily="18" charset="0"/>
              </a:rPr>
              <a:t>的缓冲区用来接收卷积层的特征图</a:t>
            </a:r>
            <a:endParaRPr lang="en-US" altLang="zh-CN" sz="12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altLang="zh-CN" sz="12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cs typeface="Times New Roman" panose="02020603050405020304" pitchFamily="18" charset="0"/>
              </a:rPr>
              <a:t>采用</a:t>
            </a:r>
            <a:r>
              <a:rPr lang="en-US" altLang="zh-CN" sz="1200" b="1" dirty="0">
                <a:latin typeface="Times New Roman" panose="02020603050405020304" pitchFamily="18" charset="0"/>
                <a:cs typeface="Times New Roman" panose="02020603050405020304" pitchFamily="18" charset="0"/>
              </a:rPr>
              <a:t>12bit</a:t>
            </a:r>
            <a:r>
              <a:rPr lang="zh-CN" altLang="en-US" sz="1200" b="1" dirty="0">
                <a:latin typeface="Times New Roman" panose="02020603050405020304" pitchFamily="18" charset="0"/>
                <a:cs typeface="Times New Roman" panose="02020603050405020304" pitchFamily="18" charset="0"/>
              </a:rPr>
              <a:t>计算，对乘法结果进行低位截断</a:t>
            </a:r>
            <a:endParaRPr lang="en-US" altLang="zh-CN" sz="12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altLang="zh-CN" sz="12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cs typeface="Times New Roman" panose="02020603050405020304" pitchFamily="18" charset="0"/>
              </a:rPr>
              <a:t>比较层采取分治法在四个时钟周期内对全连接层给出的</a:t>
            </a:r>
            <a:r>
              <a:rPr lang="en-US" altLang="zh-CN" sz="1200" b="1" dirty="0">
                <a:latin typeface="Times New Roman" panose="02020603050405020304" pitchFamily="18" charset="0"/>
                <a:cs typeface="Times New Roman" panose="02020603050405020304" pitchFamily="18" charset="0"/>
              </a:rPr>
              <a:t>10</a:t>
            </a:r>
            <a:r>
              <a:rPr lang="zh-CN" altLang="en-US" sz="1200" b="1" dirty="0">
                <a:latin typeface="Times New Roman" panose="02020603050405020304" pitchFamily="18" charset="0"/>
                <a:cs typeface="Times New Roman" panose="02020603050405020304" pitchFamily="18" charset="0"/>
              </a:rPr>
              <a:t>个概率值进行比较，输出最优结果</a:t>
            </a:r>
            <a:endParaRPr lang="en-US" altLang="zh-CN" sz="1200"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78F3211E-489D-4F57-A255-0550C125DA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9868" y="5302331"/>
            <a:ext cx="6391674" cy="1313660"/>
          </a:xfrm>
          <a:prstGeom prst="rect">
            <a:avLst/>
          </a:prstGeom>
        </p:spPr>
      </p:pic>
      <p:pic>
        <p:nvPicPr>
          <p:cNvPr id="6" name="图片 5">
            <a:extLst>
              <a:ext uri="{FF2B5EF4-FFF2-40B4-BE49-F238E27FC236}">
                <a16:creationId xmlns:a16="http://schemas.microsoft.com/office/drawing/2014/main" id="{4E4A4A0B-F223-46D2-CBF7-2FC78E6D3B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32721" y="140496"/>
            <a:ext cx="2370222" cy="5069408"/>
          </a:xfrm>
          <a:prstGeom prst="rect">
            <a:avLst/>
          </a:prstGeom>
        </p:spPr>
      </p:pic>
      <p:sp>
        <p:nvSpPr>
          <p:cNvPr id="2" name="Pentagon 6_1">
            <a:extLst>
              <a:ext uri="{FF2B5EF4-FFF2-40B4-BE49-F238E27FC236}">
                <a16:creationId xmlns:a16="http://schemas.microsoft.com/office/drawing/2014/main" id="{9B5B3A42-1E9E-3D68-EBD9-8F2973820EEA}"/>
              </a:ext>
            </a:extLst>
          </p:cNvPr>
          <p:cNvSpPr/>
          <p:nvPr/>
        </p:nvSpPr>
        <p:spPr>
          <a:xfrm>
            <a:off x="-1" y="531656"/>
            <a:ext cx="2370222"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733BD530-B4A4-B2E7-9884-75006F6E04D2}"/>
              </a:ext>
            </a:extLst>
          </p:cNvPr>
          <p:cNvSpPr txBox="1"/>
          <p:nvPr/>
        </p:nvSpPr>
        <p:spPr>
          <a:xfrm>
            <a:off x="48758" y="713203"/>
            <a:ext cx="2038642" cy="338554"/>
          </a:xfrm>
          <a:prstGeom prst="rect">
            <a:avLst/>
          </a:prstGeom>
          <a:noFill/>
        </p:spPr>
        <p:txBody>
          <a:bodyPr wrap="square" rtlCol="0">
            <a:spAutoFit/>
          </a:bodyPr>
          <a:lstStyle/>
          <a:p>
            <a:pPr algn="dist"/>
            <a:r>
              <a:rPr lang="en-US" altLang="zh-CN"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AI</a:t>
            </a:r>
            <a:r>
              <a:rPr lang="zh-CN" altLang="en-US"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加速模块设计</a:t>
            </a:r>
          </a:p>
        </p:txBody>
      </p:sp>
    </p:spTree>
    <p:extLst>
      <p:ext uri="{BB962C8B-B14F-4D97-AF65-F5344CB8AC3E}">
        <p14:creationId xmlns:p14="http://schemas.microsoft.com/office/powerpoint/2010/main" val="3838206941"/>
      </p:ext>
    </p:extLst>
  </p:cSld>
  <p:clrMapOvr>
    <a:masterClrMapping/>
  </p:clrMapOvr>
  <mc:AlternateContent xmlns:mc="http://schemas.openxmlformats.org/markup-compatibility/2006" xmlns:p14="http://schemas.microsoft.com/office/powerpoint/2010/main">
    <mc:Choice Requires="p14">
      <p:transition p14:dur="10" advTm="19122"/>
    </mc:Choice>
    <mc:Fallback xmlns="">
      <p:transition advTm="19122"/>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CF0D450-DA83-4655-BABE-7A2A6D787CF6}"/>
              </a:ext>
            </a:extLst>
          </p:cNvPr>
          <p:cNvSpPr txBox="1"/>
          <p:nvPr/>
        </p:nvSpPr>
        <p:spPr>
          <a:xfrm>
            <a:off x="840560" y="1555325"/>
            <a:ext cx="5078977" cy="707886"/>
          </a:xfrm>
          <a:prstGeom prst="rect">
            <a:avLst/>
          </a:prstGeom>
          <a:noFill/>
        </p:spPr>
        <p:txBody>
          <a:bodyPr wrap="square" rtlCol="0">
            <a:spAutoFit/>
          </a:bodyPr>
          <a:lstStyle/>
          <a:p>
            <a:pPr algn="just"/>
            <a:r>
              <a:rPr lang="zh-CN" altLang="en-US" sz="1600" b="1" dirty="0">
                <a:solidFill>
                  <a:schemeClr val="bg1">
                    <a:lumMod val="50000"/>
                  </a:schemeClr>
                </a:solidFill>
                <a:latin typeface="思源黑体 CN Heavy"/>
                <a:ea typeface="思源黑体 CN Medium" panose="020B0600000000000000"/>
                <a:cs typeface="Times New Roman" panose="02020603050405020304" pitchFamily="18" charset="0"/>
              </a:rPr>
              <a:t>主要工作</a:t>
            </a:r>
            <a:endParaRPr lang="en-US" altLang="zh-CN" sz="1600" b="1" dirty="0">
              <a:solidFill>
                <a:schemeClr val="bg1">
                  <a:lumMod val="50000"/>
                </a:schemeClr>
              </a:solidFill>
              <a:latin typeface="思源黑体 CN Heavy"/>
              <a:ea typeface="思源黑体 CN Medium" panose="020B0600000000000000"/>
              <a:cs typeface="Times New Roman" panose="02020603050405020304" pitchFamily="18" charset="0"/>
            </a:endParaRPr>
          </a:p>
          <a:p>
            <a:pPr algn="just"/>
            <a:endParaRPr lang="en-US" altLang="zh-CN" sz="1200" b="1" dirty="0">
              <a:latin typeface="思源黑体 CN Heavy"/>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ea typeface="思源黑体 CN Medium" panose="020B0600000000000000"/>
                <a:cs typeface="Times New Roman" panose="02020603050405020304" pitchFamily="18" charset="0"/>
              </a:rPr>
              <a:t>完成</a:t>
            </a:r>
            <a:r>
              <a:rPr lang="zh-CN" altLang="en-US" sz="1200" b="1" dirty="0">
                <a:solidFill>
                  <a:srgbClr val="C00000"/>
                </a:solidFill>
                <a:latin typeface="Times New Roman" panose="02020603050405020304" pitchFamily="18" charset="0"/>
                <a:ea typeface="思源黑体 CN Medium" panose="020B0600000000000000"/>
                <a:cs typeface="Times New Roman" panose="02020603050405020304" pitchFamily="18" charset="0"/>
              </a:rPr>
              <a:t>六级双发射</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流水线的设计实现，性能相比</a:t>
            </a:r>
            <a:r>
              <a:rPr lang="en-US" altLang="zh-CN" sz="1200" b="1" dirty="0">
                <a:latin typeface="Times New Roman" panose="02020603050405020304" pitchFamily="18" charset="0"/>
                <a:ea typeface="思源黑体 CN Medium" panose="020B0600000000000000"/>
                <a:cs typeface="Times New Roman" panose="02020603050405020304" pitchFamily="18" charset="0"/>
              </a:rPr>
              <a:t>baseline</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提升近</a:t>
            </a:r>
            <a:r>
              <a:rPr lang="en-US" altLang="zh-CN" sz="1200" b="1" dirty="0">
                <a:latin typeface="Times New Roman" panose="02020603050405020304" pitchFamily="18" charset="0"/>
                <a:ea typeface="思源黑体 CN Medium" panose="020B0600000000000000"/>
                <a:cs typeface="Times New Roman" panose="02020603050405020304" pitchFamily="18" charset="0"/>
              </a:rPr>
              <a:t>30</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倍</a:t>
            </a: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p:txBody>
      </p:sp>
      <p:sp>
        <p:nvSpPr>
          <p:cNvPr id="52" name="Pentagon 6_1">
            <a:extLst>
              <a:ext uri="{FF2B5EF4-FFF2-40B4-BE49-F238E27FC236}">
                <a16:creationId xmlns:a16="http://schemas.microsoft.com/office/drawing/2014/main" id="{AF00C5AC-1046-411F-939E-89D5936C785B}"/>
              </a:ext>
            </a:extLst>
          </p:cNvPr>
          <p:cNvSpPr/>
          <p:nvPr/>
        </p:nvSpPr>
        <p:spPr>
          <a:xfrm>
            <a:off x="-1" y="531656"/>
            <a:ext cx="1926771"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8699EC9A-81A9-4AD6-9962-57AA5A2F4CD8}"/>
              </a:ext>
            </a:extLst>
          </p:cNvPr>
          <p:cNvSpPr txBox="1"/>
          <p:nvPr/>
        </p:nvSpPr>
        <p:spPr>
          <a:xfrm>
            <a:off x="18822" y="713203"/>
            <a:ext cx="1643475" cy="338554"/>
          </a:xfrm>
          <a:prstGeom prst="rect">
            <a:avLst/>
          </a:prstGeom>
          <a:noFill/>
        </p:spPr>
        <p:txBody>
          <a:bodyPr wrap="square" rtlCol="0">
            <a:spAutoFit/>
          </a:bodyPr>
          <a:lstStyle/>
          <a:p>
            <a:pPr algn="dist"/>
            <a:r>
              <a:rPr lang="zh-CN" altLang="en-US"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实验与系统演示</a:t>
            </a:r>
          </a:p>
        </p:txBody>
      </p:sp>
      <p:pic>
        <p:nvPicPr>
          <p:cNvPr id="7" name="图片 6">
            <a:extLst>
              <a:ext uri="{FF2B5EF4-FFF2-40B4-BE49-F238E27FC236}">
                <a16:creationId xmlns:a16="http://schemas.microsoft.com/office/drawing/2014/main" id="{5861E9B4-ED25-4B04-BC84-4589793E540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4537" y="1319351"/>
            <a:ext cx="3726903" cy="2533512"/>
          </a:xfrm>
          <a:prstGeom prst="rect">
            <a:avLst/>
          </a:prstGeom>
          <a:noFill/>
          <a:ln>
            <a:noFill/>
          </a:ln>
        </p:spPr>
      </p:pic>
      <p:pic>
        <p:nvPicPr>
          <p:cNvPr id="6" name="图片 5" descr="C:\Users\Alienware\Documents\WeChat Files\wxid_ohvm3fxxj34u21\FileStorage\Temp\1685365263019.png">
            <a:extLst>
              <a:ext uri="{FF2B5EF4-FFF2-40B4-BE49-F238E27FC236}">
                <a16:creationId xmlns:a16="http://schemas.microsoft.com/office/drawing/2014/main" id="{3721C056-D7BF-4BC8-85BA-ADEB7993773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40560" y="3985705"/>
            <a:ext cx="6622124" cy="2533512"/>
          </a:xfrm>
          <a:prstGeom prst="rect">
            <a:avLst/>
          </a:prstGeom>
          <a:noFill/>
          <a:ln>
            <a:noFill/>
          </a:ln>
        </p:spPr>
      </p:pic>
    </p:spTree>
    <p:extLst>
      <p:ext uri="{BB962C8B-B14F-4D97-AF65-F5344CB8AC3E}">
        <p14:creationId xmlns:p14="http://schemas.microsoft.com/office/powerpoint/2010/main" val="3824822844"/>
      </p:ext>
    </p:extLst>
  </p:cSld>
  <p:clrMapOvr>
    <a:masterClrMapping/>
  </p:clrMapOvr>
  <mc:AlternateContent xmlns:mc="http://schemas.openxmlformats.org/markup-compatibility/2006" xmlns:p14="http://schemas.microsoft.com/office/powerpoint/2010/main">
    <mc:Choice Requires="p14">
      <p:transition p14:dur="10" advTm="18316"/>
    </mc:Choice>
    <mc:Fallback xmlns="">
      <p:transition advTm="18316"/>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CF0D450-DA83-4655-BABE-7A2A6D787CF6}"/>
              </a:ext>
            </a:extLst>
          </p:cNvPr>
          <p:cNvSpPr txBox="1"/>
          <p:nvPr/>
        </p:nvSpPr>
        <p:spPr>
          <a:xfrm>
            <a:off x="840560" y="1555325"/>
            <a:ext cx="5078977" cy="1077218"/>
          </a:xfrm>
          <a:prstGeom prst="rect">
            <a:avLst/>
          </a:prstGeom>
          <a:noFill/>
        </p:spPr>
        <p:txBody>
          <a:bodyPr wrap="square" rtlCol="0">
            <a:spAutoFit/>
          </a:bodyPr>
          <a:lstStyle/>
          <a:p>
            <a:pPr algn="just"/>
            <a:r>
              <a:rPr lang="zh-CN" altLang="en-US" sz="1600" b="1" dirty="0">
                <a:solidFill>
                  <a:schemeClr val="bg1">
                    <a:lumMod val="50000"/>
                  </a:schemeClr>
                </a:solidFill>
                <a:latin typeface="思源黑体 CN Heavy"/>
                <a:ea typeface="思源黑体 CN Medium" panose="020B0600000000000000"/>
                <a:cs typeface="Times New Roman" panose="02020603050405020304" pitchFamily="18" charset="0"/>
              </a:rPr>
              <a:t>主要工作</a:t>
            </a:r>
            <a:endParaRPr lang="en-US" altLang="zh-CN" sz="1600" b="1" dirty="0">
              <a:solidFill>
                <a:schemeClr val="bg1">
                  <a:lumMod val="50000"/>
                </a:schemeClr>
              </a:solidFill>
              <a:latin typeface="思源黑体 CN Heavy"/>
              <a:ea typeface="思源黑体 CN Medium" panose="020B0600000000000000"/>
              <a:cs typeface="Times New Roman" panose="02020603050405020304" pitchFamily="18" charset="0"/>
            </a:endParaRPr>
          </a:p>
          <a:p>
            <a:pPr algn="just"/>
            <a:endParaRPr lang="en-US" altLang="zh-CN" sz="1200" b="1" dirty="0">
              <a:latin typeface="思源黑体 CN Heavy"/>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ea typeface="思源黑体 CN Medium" panose="020B0600000000000000"/>
                <a:cs typeface="Times New Roman" panose="02020603050405020304" pitchFamily="18" charset="0"/>
              </a:rPr>
              <a:t>完成</a:t>
            </a:r>
            <a:r>
              <a:rPr lang="zh-CN" altLang="en-US" sz="1200" b="1" dirty="0">
                <a:solidFill>
                  <a:srgbClr val="C00000"/>
                </a:solidFill>
                <a:latin typeface="Times New Roman" panose="02020603050405020304" pitchFamily="18" charset="0"/>
                <a:ea typeface="思源黑体 CN Medium" panose="020B0600000000000000"/>
                <a:cs typeface="Times New Roman" panose="02020603050405020304" pitchFamily="18" charset="0"/>
              </a:rPr>
              <a:t>六级双发射</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流水线的设计实现，性能相比</a:t>
            </a:r>
            <a:r>
              <a:rPr lang="en-US" altLang="zh-CN" sz="1200" b="1" dirty="0">
                <a:latin typeface="Times New Roman" panose="02020603050405020304" pitchFamily="18" charset="0"/>
                <a:ea typeface="思源黑体 CN Medium" panose="020B0600000000000000"/>
                <a:cs typeface="Times New Roman" panose="02020603050405020304" pitchFamily="18" charset="0"/>
              </a:rPr>
              <a:t>baseline</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提升近</a:t>
            </a:r>
            <a:r>
              <a:rPr lang="en-US" altLang="zh-CN" sz="1200" b="1" dirty="0">
                <a:latin typeface="Times New Roman" panose="02020603050405020304" pitchFamily="18" charset="0"/>
                <a:ea typeface="思源黑体 CN Medium" panose="020B0600000000000000"/>
                <a:cs typeface="Times New Roman" panose="02020603050405020304" pitchFamily="18" charset="0"/>
              </a:rPr>
              <a:t>30</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倍</a:t>
            </a: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ea typeface="思源黑体 CN Medium" panose="020B0600000000000000"/>
                <a:cs typeface="Times New Roman" panose="02020603050405020304" pitchFamily="18" charset="0"/>
              </a:rPr>
              <a:t>为</a:t>
            </a:r>
            <a:r>
              <a:rPr lang="en-US" altLang="zh-CN" sz="1200" b="1" dirty="0">
                <a:latin typeface="Times New Roman" panose="02020603050405020304" pitchFamily="18" charset="0"/>
                <a:ea typeface="思源黑体 CN Medium" panose="020B0600000000000000"/>
                <a:cs typeface="Times New Roman" panose="02020603050405020304" pitchFamily="18" charset="0"/>
              </a:rPr>
              <a:t>CPU</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配备</a:t>
            </a:r>
            <a:r>
              <a:rPr lang="en-US" altLang="zh-CN" sz="1200" b="1" dirty="0">
                <a:solidFill>
                  <a:srgbClr val="C00000"/>
                </a:solidFill>
                <a:latin typeface="Times New Roman" panose="02020603050405020304" pitchFamily="18" charset="0"/>
                <a:ea typeface="思源黑体 CN Medium" panose="020B0600000000000000"/>
                <a:cs typeface="Times New Roman" panose="02020603050405020304" pitchFamily="18" charset="0"/>
              </a:rPr>
              <a:t>Cache</a:t>
            </a:r>
            <a:r>
              <a:rPr lang="zh-CN" altLang="en-US" sz="1200" b="1" dirty="0">
                <a:solidFill>
                  <a:srgbClr val="C00000"/>
                </a:solidFill>
                <a:latin typeface="Times New Roman" panose="02020603050405020304" pitchFamily="18" charset="0"/>
                <a:ea typeface="思源黑体 CN Medium" panose="020B0600000000000000"/>
                <a:cs typeface="Times New Roman" panose="02020603050405020304" pitchFamily="18" charset="0"/>
              </a:rPr>
              <a:t>、</a:t>
            </a:r>
            <a:r>
              <a:rPr lang="en-US" altLang="zh-CN" sz="1200" b="1" dirty="0">
                <a:solidFill>
                  <a:srgbClr val="C00000"/>
                </a:solidFill>
                <a:latin typeface="Times New Roman" panose="02020603050405020304" pitchFamily="18" charset="0"/>
                <a:ea typeface="思源黑体 CN Medium" panose="020B0600000000000000"/>
                <a:cs typeface="Times New Roman" panose="02020603050405020304" pitchFamily="18" charset="0"/>
              </a:rPr>
              <a:t>TLB</a:t>
            </a:r>
            <a:r>
              <a:rPr lang="zh-CN" altLang="en-US" sz="1200" b="1" dirty="0">
                <a:solidFill>
                  <a:srgbClr val="C00000"/>
                </a:solidFill>
                <a:latin typeface="Times New Roman" panose="02020603050405020304" pitchFamily="18" charset="0"/>
                <a:ea typeface="思源黑体 CN Medium" panose="020B0600000000000000"/>
                <a:cs typeface="Times New Roman" panose="02020603050405020304" pitchFamily="18" charset="0"/>
              </a:rPr>
              <a:t>、</a:t>
            </a:r>
            <a:r>
              <a:rPr lang="en-US" altLang="zh-CN" sz="1200" b="1" dirty="0">
                <a:solidFill>
                  <a:srgbClr val="C00000"/>
                </a:solidFill>
                <a:latin typeface="Times New Roman" panose="02020603050405020304" pitchFamily="18" charset="0"/>
                <a:ea typeface="思源黑体 CN Medium" panose="020B0600000000000000"/>
                <a:cs typeface="Times New Roman" panose="02020603050405020304" pitchFamily="18" charset="0"/>
              </a:rPr>
              <a:t>AXI</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接口等，满足启动系统的硬件要求</a:t>
            </a: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p:txBody>
      </p:sp>
      <p:sp>
        <p:nvSpPr>
          <p:cNvPr id="52" name="Pentagon 6_1">
            <a:extLst>
              <a:ext uri="{FF2B5EF4-FFF2-40B4-BE49-F238E27FC236}">
                <a16:creationId xmlns:a16="http://schemas.microsoft.com/office/drawing/2014/main" id="{AF00C5AC-1046-411F-939E-89D5936C785B}"/>
              </a:ext>
            </a:extLst>
          </p:cNvPr>
          <p:cNvSpPr/>
          <p:nvPr/>
        </p:nvSpPr>
        <p:spPr>
          <a:xfrm>
            <a:off x="-1" y="531656"/>
            <a:ext cx="1926771"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8699EC9A-81A9-4AD6-9962-57AA5A2F4CD8}"/>
              </a:ext>
            </a:extLst>
          </p:cNvPr>
          <p:cNvSpPr txBox="1"/>
          <p:nvPr/>
        </p:nvSpPr>
        <p:spPr>
          <a:xfrm>
            <a:off x="42821" y="642567"/>
            <a:ext cx="1595479" cy="479825"/>
          </a:xfrm>
          <a:prstGeom prst="rect">
            <a:avLst/>
          </a:prstGeom>
          <a:noFill/>
        </p:spPr>
        <p:txBody>
          <a:bodyPr wrap="square" rtlCol="0">
            <a:spAutoFit/>
          </a:bodyPr>
          <a:lstStyle/>
          <a:p>
            <a:pPr algn="dist"/>
            <a:r>
              <a:rPr lang="zh-CN" altLang="en-US" sz="2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项目总结</a:t>
            </a:r>
          </a:p>
        </p:txBody>
      </p:sp>
      <p:pic>
        <p:nvPicPr>
          <p:cNvPr id="7" name="图片 6">
            <a:extLst>
              <a:ext uri="{FF2B5EF4-FFF2-40B4-BE49-F238E27FC236}">
                <a16:creationId xmlns:a16="http://schemas.microsoft.com/office/drawing/2014/main" id="{5861E9B4-ED25-4B04-BC84-4589793E540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4537" y="1319351"/>
            <a:ext cx="3726903" cy="2533512"/>
          </a:xfrm>
          <a:prstGeom prst="rect">
            <a:avLst/>
          </a:prstGeom>
          <a:noFill/>
          <a:ln>
            <a:noFill/>
          </a:ln>
        </p:spPr>
      </p:pic>
      <p:pic>
        <p:nvPicPr>
          <p:cNvPr id="6" name="图片 5" descr="C:\Users\Alienware\Documents\WeChat Files\wxid_ohvm3fxxj34u21\FileStorage\Temp\1685365263019.png">
            <a:extLst>
              <a:ext uri="{FF2B5EF4-FFF2-40B4-BE49-F238E27FC236}">
                <a16:creationId xmlns:a16="http://schemas.microsoft.com/office/drawing/2014/main" id="{3721C056-D7BF-4BC8-85BA-ADEB7993773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40560" y="3985705"/>
            <a:ext cx="6622124" cy="2533512"/>
          </a:xfrm>
          <a:prstGeom prst="rect">
            <a:avLst/>
          </a:prstGeom>
          <a:noFill/>
          <a:ln>
            <a:noFill/>
          </a:ln>
        </p:spPr>
      </p:pic>
      <p:pic>
        <p:nvPicPr>
          <p:cNvPr id="2" name="图片 1">
            <a:extLst>
              <a:ext uri="{FF2B5EF4-FFF2-40B4-BE49-F238E27FC236}">
                <a16:creationId xmlns:a16="http://schemas.microsoft.com/office/drawing/2014/main" id="{F1644AC7-7F89-77B1-519D-DBBB7C7C43C7}"/>
              </a:ext>
            </a:extLst>
          </p:cNvPr>
          <p:cNvPicPr>
            <a:picLocks noChangeAspect="1"/>
          </p:cNvPicPr>
          <p:nvPr/>
        </p:nvPicPr>
        <p:blipFill rotWithShape="1">
          <a:blip r:embed="rId5">
            <a:extLst>
              <a:ext uri="{28A0092B-C50C-407E-A947-70E740481C1C}">
                <a14:useLocalDpi xmlns:a14="http://schemas.microsoft.com/office/drawing/2010/main" val="0"/>
              </a:ext>
            </a:extLst>
          </a:blip>
          <a:srcRect l="1" r="29321" b="4910"/>
          <a:stretch/>
        </p:blipFill>
        <p:spPr bwMode="auto">
          <a:xfrm>
            <a:off x="7624537" y="3985705"/>
            <a:ext cx="3726903" cy="2782391"/>
          </a:xfrm>
          <a:prstGeom prst="rect">
            <a:avLst/>
          </a:prstGeom>
          <a:noFill/>
          <a:ln>
            <a:noFill/>
          </a:ln>
        </p:spPr>
      </p:pic>
      <p:sp>
        <p:nvSpPr>
          <p:cNvPr id="4" name="Pentagon 6_1">
            <a:extLst>
              <a:ext uri="{FF2B5EF4-FFF2-40B4-BE49-F238E27FC236}">
                <a16:creationId xmlns:a16="http://schemas.microsoft.com/office/drawing/2014/main" id="{FDD8A476-1406-F79B-96B9-1B3ABA2B1C49}"/>
              </a:ext>
            </a:extLst>
          </p:cNvPr>
          <p:cNvSpPr/>
          <p:nvPr/>
        </p:nvSpPr>
        <p:spPr>
          <a:xfrm>
            <a:off x="-1" y="531656"/>
            <a:ext cx="1926771"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2529E8D7-2727-F463-3AF4-3CC859EE9327}"/>
              </a:ext>
            </a:extLst>
          </p:cNvPr>
          <p:cNvSpPr txBox="1"/>
          <p:nvPr/>
        </p:nvSpPr>
        <p:spPr>
          <a:xfrm>
            <a:off x="18822" y="713203"/>
            <a:ext cx="1643475" cy="338554"/>
          </a:xfrm>
          <a:prstGeom prst="rect">
            <a:avLst/>
          </a:prstGeom>
          <a:noFill/>
        </p:spPr>
        <p:txBody>
          <a:bodyPr wrap="square" rtlCol="0">
            <a:spAutoFit/>
          </a:bodyPr>
          <a:lstStyle/>
          <a:p>
            <a:pPr algn="dist"/>
            <a:r>
              <a:rPr lang="zh-CN" altLang="en-US"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实验与系统演示</a:t>
            </a:r>
          </a:p>
        </p:txBody>
      </p:sp>
    </p:spTree>
    <p:extLst>
      <p:ext uri="{BB962C8B-B14F-4D97-AF65-F5344CB8AC3E}">
        <p14:creationId xmlns:p14="http://schemas.microsoft.com/office/powerpoint/2010/main" val="3309377187"/>
      </p:ext>
    </p:extLst>
  </p:cSld>
  <p:clrMapOvr>
    <a:masterClrMapping/>
  </p:clrMapOvr>
  <mc:AlternateContent xmlns:mc="http://schemas.openxmlformats.org/markup-compatibility/2006" xmlns:p14="http://schemas.microsoft.com/office/powerpoint/2010/main">
    <mc:Choice Requires="p14">
      <p:transition p14:dur="10" advTm="16076"/>
    </mc:Choice>
    <mc:Fallback xmlns="">
      <p:transition advTm="16076"/>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CF0D450-DA83-4655-BABE-7A2A6D787CF6}"/>
              </a:ext>
            </a:extLst>
          </p:cNvPr>
          <p:cNvSpPr txBox="1"/>
          <p:nvPr/>
        </p:nvSpPr>
        <p:spPr>
          <a:xfrm>
            <a:off x="840560" y="1555325"/>
            <a:ext cx="5078977" cy="1815882"/>
          </a:xfrm>
          <a:prstGeom prst="rect">
            <a:avLst/>
          </a:prstGeom>
          <a:noFill/>
        </p:spPr>
        <p:txBody>
          <a:bodyPr wrap="square" rtlCol="0">
            <a:spAutoFit/>
          </a:bodyPr>
          <a:lstStyle/>
          <a:p>
            <a:pPr algn="just"/>
            <a:r>
              <a:rPr lang="zh-CN" altLang="en-US" sz="1600" b="1" dirty="0">
                <a:solidFill>
                  <a:schemeClr val="bg1">
                    <a:lumMod val="50000"/>
                  </a:schemeClr>
                </a:solidFill>
                <a:latin typeface="思源黑体 CN Heavy"/>
                <a:ea typeface="思源黑体 CN Medium" panose="020B0600000000000000"/>
                <a:cs typeface="Times New Roman" panose="02020603050405020304" pitchFamily="18" charset="0"/>
              </a:rPr>
              <a:t>主要工作</a:t>
            </a:r>
            <a:endParaRPr lang="en-US" altLang="zh-CN" sz="1600" b="1" dirty="0">
              <a:solidFill>
                <a:schemeClr val="bg1">
                  <a:lumMod val="50000"/>
                </a:schemeClr>
              </a:solidFill>
              <a:latin typeface="思源黑体 CN Heavy"/>
              <a:ea typeface="思源黑体 CN Medium" panose="020B0600000000000000"/>
              <a:cs typeface="Times New Roman" panose="02020603050405020304" pitchFamily="18" charset="0"/>
            </a:endParaRPr>
          </a:p>
          <a:p>
            <a:pPr algn="just"/>
            <a:endParaRPr lang="en-US" altLang="zh-CN" sz="1200" b="1" dirty="0">
              <a:latin typeface="思源黑体 CN Heavy"/>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ea typeface="思源黑体 CN Medium" panose="020B0600000000000000"/>
                <a:cs typeface="Times New Roman" panose="02020603050405020304" pitchFamily="18" charset="0"/>
              </a:rPr>
              <a:t>完成</a:t>
            </a:r>
            <a:r>
              <a:rPr lang="zh-CN" altLang="en-US" sz="1200" b="1" dirty="0">
                <a:solidFill>
                  <a:srgbClr val="C00000"/>
                </a:solidFill>
                <a:latin typeface="Times New Roman" panose="02020603050405020304" pitchFamily="18" charset="0"/>
                <a:ea typeface="思源黑体 CN Medium" panose="020B0600000000000000"/>
                <a:cs typeface="Times New Roman" panose="02020603050405020304" pitchFamily="18" charset="0"/>
              </a:rPr>
              <a:t>六级双发射</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流水线的设计实现，性能相比</a:t>
            </a:r>
            <a:r>
              <a:rPr lang="en-US" altLang="zh-CN" sz="1200" b="1" dirty="0">
                <a:latin typeface="Times New Roman" panose="02020603050405020304" pitchFamily="18" charset="0"/>
                <a:ea typeface="思源黑体 CN Medium" panose="020B0600000000000000"/>
                <a:cs typeface="Times New Roman" panose="02020603050405020304" pitchFamily="18" charset="0"/>
              </a:rPr>
              <a:t>baseline</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提升近</a:t>
            </a:r>
            <a:r>
              <a:rPr lang="en-US" altLang="zh-CN" sz="1200" b="1" dirty="0">
                <a:latin typeface="Times New Roman" panose="02020603050405020304" pitchFamily="18" charset="0"/>
                <a:ea typeface="思源黑体 CN Medium" panose="020B0600000000000000"/>
                <a:cs typeface="Times New Roman" panose="02020603050405020304" pitchFamily="18" charset="0"/>
              </a:rPr>
              <a:t>30</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倍</a:t>
            </a: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ea typeface="思源黑体 CN Medium" panose="020B0600000000000000"/>
                <a:cs typeface="Times New Roman" panose="02020603050405020304" pitchFamily="18" charset="0"/>
              </a:rPr>
              <a:t>为</a:t>
            </a:r>
            <a:r>
              <a:rPr lang="en-US" altLang="zh-CN" sz="1200" b="1" dirty="0">
                <a:latin typeface="Times New Roman" panose="02020603050405020304" pitchFamily="18" charset="0"/>
                <a:ea typeface="思源黑体 CN Medium" panose="020B0600000000000000"/>
                <a:cs typeface="Times New Roman" panose="02020603050405020304" pitchFamily="18" charset="0"/>
              </a:rPr>
              <a:t>CPU</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配备</a:t>
            </a:r>
            <a:r>
              <a:rPr lang="en-US" altLang="zh-CN" sz="1200" b="1" dirty="0">
                <a:solidFill>
                  <a:srgbClr val="C00000"/>
                </a:solidFill>
                <a:latin typeface="Times New Roman" panose="02020603050405020304" pitchFamily="18" charset="0"/>
                <a:ea typeface="思源黑体 CN Medium" panose="020B0600000000000000"/>
                <a:cs typeface="Times New Roman" panose="02020603050405020304" pitchFamily="18" charset="0"/>
              </a:rPr>
              <a:t>Cache</a:t>
            </a:r>
            <a:r>
              <a:rPr lang="zh-CN" altLang="en-US" sz="1200" b="1" dirty="0">
                <a:solidFill>
                  <a:srgbClr val="C00000"/>
                </a:solidFill>
                <a:latin typeface="Times New Roman" panose="02020603050405020304" pitchFamily="18" charset="0"/>
                <a:ea typeface="思源黑体 CN Medium" panose="020B0600000000000000"/>
                <a:cs typeface="Times New Roman" panose="02020603050405020304" pitchFamily="18" charset="0"/>
              </a:rPr>
              <a:t>、</a:t>
            </a:r>
            <a:r>
              <a:rPr lang="en-US" altLang="zh-CN" sz="1200" b="1" dirty="0">
                <a:solidFill>
                  <a:srgbClr val="C00000"/>
                </a:solidFill>
                <a:latin typeface="Times New Roman" panose="02020603050405020304" pitchFamily="18" charset="0"/>
                <a:ea typeface="思源黑体 CN Medium" panose="020B0600000000000000"/>
                <a:cs typeface="Times New Roman" panose="02020603050405020304" pitchFamily="18" charset="0"/>
              </a:rPr>
              <a:t>TLB</a:t>
            </a:r>
            <a:r>
              <a:rPr lang="zh-CN" altLang="en-US" sz="1200" b="1" dirty="0">
                <a:solidFill>
                  <a:srgbClr val="C00000"/>
                </a:solidFill>
                <a:latin typeface="Times New Roman" panose="02020603050405020304" pitchFamily="18" charset="0"/>
                <a:ea typeface="思源黑体 CN Medium" panose="020B0600000000000000"/>
                <a:cs typeface="Times New Roman" panose="02020603050405020304" pitchFamily="18" charset="0"/>
              </a:rPr>
              <a:t>、</a:t>
            </a:r>
            <a:r>
              <a:rPr lang="en-US" altLang="zh-CN" sz="1200" b="1" dirty="0">
                <a:solidFill>
                  <a:srgbClr val="C00000"/>
                </a:solidFill>
                <a:latin typeface="Times New Roman" panose="02020603050405020304" pitchFamily="18" charset="0"/>
                <a:ea typeface="思源黑体 CN Medium" panose="020B0600000000000000"/>
                <a:cs typeface="Times New Roman" panose="02020603050405020304" pitchFamily="18" charset="0"/>
              </a:rPr>
              <a:t>AXI</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接口等，满足启动系统的硬件要求</a:t>
            </a: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ea typeface="思源黑体 CN Medium" panose="020B0600000000000000"/>
                <a:cs typeface="Times New Roman" panose="02020603050405020304" pitchFamily="18" charset="0"/>
              </a:rPr>
              <a:t>使用</a:t>
            </a:r>
            <a:r>
              <a:rPr lang="en-US" altLang="zh-CN" sz="1200" b="1" dirty="0">
                <a:solidFill>
                  <a:srgbClr val="C00000"/>
                </a:solidFill>
                <a:latin typeface="Times New Roman" panose="02020603050405020304" pitchFamily="18" charset="0"/>
                <a:ea typeface="思源黑体 CN Medium" panose="020B0600000000000000"/>
                <a:cs typeface="Times New Roman" panose="02020603050405020304" pitchFamily="18" charset="0"/>
              </a:rPr>
              <a:t>FPGA</a:t>
            </a:r>
            <a:r>
              <a:rPr lang="zh-CN" altLang="en-US" sz="1200" b="1" dirty="0">
                <a:solidFill>
                  <a:srgbClr val="C00000"/>
                </a:solidFill>
                <a:latin typeface="Times New Roman" panose="02020603050405020304" pitchFamily="18" charset="0"/>
                <a:ea typeface="思源黑体 CN Medium" panose="020B0600000000000000"/>
                <a:cs typeface="Times New Roman" panose="02020603050405020304" pitchFamily="18" charset="0"/>
              </a:rPr>
              <a:t>实现</a:t>
            </a:r>
            <a:r>
              <a:rPr lang="en-US" altLang="zh-CN" sz="1200" b="1" dirty="0">
                <a:latin typeface="Times New Roman" panose="02020603050405020304" pitchFamily="18" charset="0"/>
                <a:ea typeface="思源黑体 CN Medium" panose="020B0600000000000000"/>
                <a:cs typeface="Times New Roman" panose="02020603050405020304" pitchFamily="18" charset="0"/>
              </a:rPr>
              <a:t>CNN</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网络</a:t>
            </a:r>
            <a:r>
              <a:rPr lang="zh-CN" altLang="en-US" sz="1200" b="1" dirty="0">
                <a:solidFill>
                  <a:srgbClr val="C00000"/>
                </a:solidFill>
                <a:latin typeface="Times New Roman" panose="02020603050405020304" pitchFamily="18" charset="0"/>
                <a:ea typeface="思源黑体 CN Medium" panose="020B0600000000000000"/>
                <a:cs typeface="Times New Roman" panose="02020603050405020304" pitchFamily="18" charset="0"/>
              </a:rPr>
              <a:t>硬件加速</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，用于</a:t>
            </a:r>
            <a:r>
              <a:rPr lang="en-US" altLang="zh-CN" sz="1200" b="1" dirty="0">
                <a:latin typeface="Times New Roman" panose="02020603050405020304" pitchFamily="18" charset="0"/>
                <a:ea typeface="思源黑体 CN Medium" panose="020B0600000000000000"/>
                <a:cs typeface="Times New Roman" panose="02020603050405020304" pitchFamily="18" charset="0"/>
              </a:rPr>
              <a:t>MINIST</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数据集分类任务</a:t>
            </a: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ea typeface="思源黑体 CN Medium" panose="020B0600000000000000"/>
                <a:cs typeface="Times New Roman" panose="02020603050405020304" pitchFamily="18" charset="0"/>
              </a:rPr>
              <a:t>硬件加速模块测试集</a:t>
            </a:r>
            <a:r>
              <a:rPr lang="zh-CN" altLang="en-US" sz="1200" b="1" dirty="0">
                <a:solidFill>
                  <a:srgbClr val="C00000"/>
                </a:solidFill>
                <a:latin typeface="Times New Roman" panose="02020603050405020304" pitchFamily="18" charset="0"/>
                <a:ea typeface="思源黑体 CN Medium" panose="020B0600000000000000"/>
                <a:cs typeface="Times New Roman" panose="02020603050405020304" pitchFamily="18" charset="0"/>
              </a:rPr>
              <a:t>准确率达到</a:t>
            </a:r>
            <a:r>
              <a:rPr lang="en-US" altLang="zh-CN" sz="1200" b="1" dirty="0">
                <a:solidFill>
                  <a:srgbClr val="C00000"/>
                </a:solidFill>
                <a:latin typeface="Times New Roman" panose="02020603050405020304" pitchFamily="18" charset="0"/>
                <a:ea typeface="思源黑体 CN Medium" panose="020B0600000000000000"/>
                <a:cs typeface="Times New Roman" panose="02020603050405020304" pitchFamily="18" charset="0"/>
              </a:rPr>
              <a:t>96%</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以上，单张图片处理仅需</a:t>
            </a:r>
            <a:r>
              <a:rPr lang="en-US" altLang="zh-CN" sz="1200" b="1" dirty="0">
                <a:solidFill>
                  <a:srgbClr val="C00000"/>
                </a:solidFill>
                <a:latin typeface="Times New Roman" panose="02020603050405020304" pitchFamily="18" charset="0"/>
                <a:ea typeface="思源黑体 CN Medium" panose="020B0600000000000000"/>
                <a:cs typeface="Times New Roman" panose="02020603050405020304" pitchFamily="18" charset="0"/>
              </a:rPr>
              <a:t>13us</a:t>
            </a:r>
          </a:p>
        </p:txBody>
      </p:sp>
      <p:sp>
        <p:nvSpPr>
          <p:cNvPr id="52" name="Pentagon 6_1">
            <a:extLst>
              <a:ext uri="{FF2B5EF4-FFF2-40B4-BE49-F238E27FC236}">
                <a16:creationId xmlns:a16="http://schemas.microsoft.com/office/drawing/2014/main" id="{AF00C5AC-1046-411F-939E-89D5936C785B}"/>
              </a:ext>
            </a:extLst>
          </p:cNvPr>
          <p:cNvSpPr/>
          <p:nvPr/>
        </p:nvSpPr>
        <p:spPr>
          <a:xfrm>
            <a:off x="-1" y="531656"/>
            <a:ext cx="1926771"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8699EC9A-81A9-4AD6-9962-57AA5A2F4CD8}"/>
              </a:ext>
            </a:extLst>
          </p:cNvPr>
          <p:cNvSpPr txBox="1"/>
          <p:nvPr/>
        </p:nvSpPr>
        <p:spPr>
          <a:xfrm>
            <a:off x="42821" y="642567"/>
            <a:ext cx="1595479" cy="479825"/>
          </a:xfrm>
          <a:prstGeom prst="rect">
            <a:avLst/>
          </a:prstGeom>
          <a:noFill/>
        </p:spPr>
        <p:txBody>
          <a:bodyPr wrap="square" rtlCol="0">
            <a:spAutoFit/>
          </a:bodyPr>
          <a:lstStyle/>
          <a:p>
            <a:pPr algn="dist"/>
            <a:r>
              <a:rPr lang="zh-CN" altLang="en-US" sz="2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项目总结</a:t>
            </a:r>
          </a:p>
        </p:txBody>
      </p:sp>
      <p:pic>
        <p:nvPicPr>
          <p:cNvPr id="8" name="图片 7" descr="C:\Users\ALIENW~1\AppData\Local\Temp\WeChat Files\22d156ad97424bcc376c275f5ce36fa.png">
            <a:extLst>
              <a:ext uri="{FF2B5EF4-FFF2-40B4-BE49-F238E27FC236}">
                <a16:creationId xmlns:a16="http://schemas.microsoft.com/office/drawing/2014/main" id="{35C30E98-0ED5-4FC5-B1A4-F5A38AB6702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272465" y="1732306"/>
            <a:ext cx="5585811" cy="4471849"/>
          </a:xfrm>
          <a:prstGeom prst="rect">
            <a:avLst/>
          </a:prstGeom>
          <a:noFill/>
          <a:ln>
            <a:noFill/>
          </a:ln>
        </p:spPr>
      </p:pic>
      <p:pic>
        <p:nvPicPr>
          <p:cNvPr id="2" name="图片 1">
            <a:extLst>
              <a:ext uri="{FF2B5EF4-FFF2-40B4-BE49-F238E27FC236}">
                <a16:creationId xmlns:a16="http://schemas.microsoft.com/office/drawing/2014/main" id="{89CB5D0B-0077-4940-9453-BC0D0A04BFD0}"/>
              </a:ext>
            </a:extLst>
          </p:cNvPr>
          <p:cNvPicPr>
            <a:picLocks noChangeAspect="1"/>
          </p:cNvPicPr>
          <p:nvPr/>
        </p:nvPicPr>
        <p:blipFill>
          <a:blip r:embed="rId4"/>
          <a:stretch>
            <a:fillRect/>
          </a:stretch>
        </p:blipFill>
        <p:spPr>
          <a:xfrm>
            <a:off x="840560" y="3766581"/>
            <a:ext cx="4498356" cy="2703800"/>
          </a:xfrm>
          <a:prstGeom prst="rect">
            <a:avLst/>
          </a:prstGeom>
        </p:spPr>
      </p:pic>
      <p:sp>
        <p:nvSpPr>
          <p:cNvPr id="4" name="Pentagon 6_1">
            <a:extLst>
              <a:ext uri="{FF2B5EF4-FFF2-40B4-BE49-F238E27FC236}">
                <a16:creationId xmlns:a16="http://schemas.microsoft.com/office/drawing/2014/main" id="{141F8E70-7CA4-3727-4895-CA5965FAEECF}"/>
              </a:ext>
            </a:extLst>
          </p:cNvPr>
          <p:cNvSpPr/>
          <p:nvPr/>
        </p:nvSpPr>
        <p:spPr>
          <a:xfrm>
            <a:off x="-1" y="531656"/>
            <a:ext cx="1926771"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F1E09A0-AA04-9ADB-1281-59F7B671255D}"/>
              </a:ext>
            </a:extLst>
          </p:cNvPr>
          <p:cNvSpPr txBox="1"/>
          <p:nvPr/>
        </p:nvSpPr>
        <p:spPr>
          <a:xfrm>
            <a:off x="18822" y="713203"/>
            <a:ext cx="1643475" cy="338554"/>
          </a:xfrm>
          <a:prstGeom prst="rect">
            <a:avLst/>
          </a:prstGeom>
          <a:noFill/>
        </p:spPr>
        <p:txBody>
          <a:bodyPr wrap="square" rtlCol="0">
            <a:spAutoFit/>
          </a:bodyPr>
          <a:lstStyle/>
          <a:p>
            <a:pPr algn="dist"/>
            <a:r>
              <a:rPr lang="zh-CN" altLang="en-US"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实验与系统演示</a:t>
            </a:r>
          </a:p>
        </p:txBody>
      </p:sp>
    </p:spTree>
    <p:extLst>
      <p:ext uri="{BB962C8B-B14F-4D97-AF65-F5344CB8AC3E}">
        <p14:creationId xmlns:p14="http://schemas.microsoft.com/office/powerpoint/2010/main" val="4129409608"/>
      </p:ext>
    </p:extLst>
  </p:cSld>
  <p:clrMapOvr>
    <a:masterClrMapping/>
  </p:clrMapOvr>
  <mc:AlternateContent xmlns:mc="http://schemas.openxmlformats.org/markup-compatibility/2006" xmlns:p14="http://schemas.microsoft.com/office/powerpoint/2010/main">
    <mc:Choice Requires="p14">
      <p:transition p14:dur="10" advTm="23200"/>
    </mc:Choice>
    <mc:Fallback xmlns="">
      <p:transition advTm="232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Pentagon 6_1">
            <a:extLst>
              <a:ext uri="{FF2B5EF4-FFF2-40B4-BE49-F238E27FC236}">
                <a16:creationId xmlns:a16="http://schemas.microsoft.com/office/drawing/2014/main" id="{AF00C5AC-1046-411F-939E-89D5936C785B}"/>
              </a:ext>
            </a:extLst>
          </p:cNvPr>
          <p:cNvSpPr/>
          <p:nvPr/>
        </p:nvSpPr>
        <p:spPr>
          <a:xfrm>
            <a:off x="-1" y="531656"/>
            <a:ext cx="1926771"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8699EC9A-81A9-4AD6-9962-57AA5A2F4CD8}"/>
              </a:ext>
            </a:extLst>
          </p:cNvPr>
          <p:cNvSpPr txBox="1"/>
          <p:nvPr/>
        </p:nvSpPr>
        <p:spPr>
          <a:xfrm>
            <a:off x="42821" y="642567"/>
            <a:ext cx="1595479" cy="479825"/>
          </a:xfrm>
          <a:prstGeom prst="rect">
            <a:avLst/>
          </a:prstGeom>
          <a:noFill/>
        </p:spPr>
        <p:txBody>
          <a:bodyPr wrap="square" rtlCol="0">
            <a:spAutoFit/>
          </a:bodyPr>
          <a:lstStyle/>
          <a:p>
            <a:pPr algn="dist"/>
            <a:r>
              <a:rPr lang="zh-CN" altLang="en-US" sz="2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项目总结</a:t>
            </a:r>
          </a:p>
        </p:txBody>
      </p:sp>
      <p:sp>
        <p:nvSpPr>
          <p:cNvPr id="4" name="Pentagon 6_1">
            <a:extLst>
              <a:ext uri="{FF2B5EF4-FFF2-40B4-BE49-F238E27FC236}">
                <a16:creationId xmlns:a16="http://schemas.microsoft.com/office/drawing/2014/main" id="{141F8E70-7CA4-3727-4895-CA5965FAEECF}"/>
              </a:ext>
            </a:extLst>
          </p:cNvPr>
          <p:cNvSpPr/>
          <p:nvPr/>
        </p:nvSpPr>
        <p:spPr>
          <a:xfrm>
            <a:off x="-1" y="531656"/>
            <a:ext cx="1926771"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F1E09A0-AA04-9ADB-1281-59F7B671255D}"/>
              </a:ext>
            </a:extLst>
          </p:cNvPr>
          <p:cNvSpPr txBox="1"/>
          <p:nvPr/>
        </p:nvSpPr>
        <p:spPr>
          <a:xfrm>
            <a:off x="18822" y="713203"/>
            <a:ext cx="1643475" cy="338554"/>
          </a:xfrm>
          <a:prstGeom prst="rect">
            <a:avLst/>
          </a:prstGeom>
          <a:noFill/>
        </p:spPr>
        <p:txBody>
          <a:bodyPr wrap="square" rtlCol="0">
            <a:spAutoFit/>
          </a:bodyPr>
          <a:lstStyle/>
          <a:p>
            <a:pPr algn="dist"/>
            <a:r>
              <a:rPr lang="zh-CN" altLang="en-US"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实验与系统演示</a:t>
            </a:r>
          </a:p>
        </p:txBody>
      </p:sp>
      <p:pic>
        <p:nvPicPr>
          <p:cNvPr id="7" name="图片 6">
            <a:extLst>
              <a:ext uri="{FF2B5EF4-FFF2-40B4-BE49-F238E27FC236}">
                <a16:creationId xmlns:a16="http://schemas.microsoft.com/office/drawing/2014/main" id="{BF538CAD-1876-7CEB-0975-E8669896A4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6770" y="1083808"/>
            <a:ext cx="10265230" cy="5774192"/>
          </a:xfrm>
          <a:prstGeom prst="rect">
            <a:avLst/>
          </a:prstGeom>
        </p:spPr>
      </p:pic>
    </p:spTree>
    <p:extLst>
      <p:ext uri="{BB962C8B-B14F-4D97-AF65-F5344CB8AC3E}">
        <p14:creationId xmlns:p14="http://schemas.microsoft.com/office/powerpoint/2010/main" val="2152533499"/>
      </p:ext>
    </p:extLst>
  </p:cSld>
  <p:clrMapOvr>
    <a:masterClrMapping/>
  </p:clrMapOvr>
  <mc:AlternateContent xmlns:mc="http://schemas.openxmlformats.org/markup-compatibility/2006" xmlns:p14="http://schemas.microsoft.com/office/powerpoint/2010/main">
    <mc:Choice Requires="p14">
      <p:transition p14:dur="10" advTm="23200"/>
    </mc:Choice>
    <mc:Fallback xmlns="">
      <p:transition advTm="2320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Pentagon 6_1">
            <a:extLst>
              <a:ext uri="{FF2B5EF4-FFF2-40B4-BE49-F238E27FC236}">
                <a16:creationId xmlns:a16="http://schemas.microsoft.com/office/drawing/2014/main" id="{AF00C5AC-1046-411F-939E-89D5936C785B}"/>
              </a:ext>
            </a:extLst>
          </p:cNvPr>
          <p:cNvSpPr/>
          <p:nvPr/>
        </p:nvSpPr>
        <p:spPr>
          <a:xfrm>
            <a:off x="-1" y="531656"/>
            <a:ext cx="1926771"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8699EC9A-81A9-4AD6-9962-57AA5A2F4CD8}"/>
              </a:ext>
            </a:extLst>
          </p:cNvPr>
          <p:cNvSpPr txBox="1"/>
          <p:nvPr/>
        </p:nvSpPr>
        <p:spPr>
          <a:xfrm>
            <a:off x="42821" y="642567"/>
            <a:ext cx="1595479" cy="479825"/>
          </a:xfrm>
          <a:prstGeom prst="rect">
            <a:avLst/>
          </a:prstGeom>
          <a:noFill/>
        </p:spPr>
        <p:txBody>
          <a:bodyPr wrap="square" rtlCol="0">
            <a:spAutoFit/>
          </a:bodyPr>
          <a:lstStyle/>
          <a:p>
            <a:pPr algn="dist"/>
            <a:r>
              <a:rPr lang="zh-CN" altLang="en-US" sz="2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项目总结</a:t>
            </a:r>
          </a:p>
        </p:txBody>
      </p:sp>
      <p:sp>
        <p:nvSpPr>
          <p:cNvPr id="4" name="Pentagon 6_1">
            <a:extLst>
              <a:ext uri="{FF2B5EF4-FFF2-40B4-BE49-F238E27FC236}">
                <a16:creationId xmlns:a16="http://schemas.microsoft.com/office/drawing/2014/main" id="{141F8E70-7CA4-3727-4895-CA5965FAEECF}"/>
              </a:ext>
            </a:extLst>
          </p:cNvPr>
          <p:cNvSpPr/>
          <p:nvPr/>
        </p:nvSpPr>
        <p:spPr>
          <a:xfrm>
            <a:off x="-1" y="531656"/>
            <a:ext cx="1926771"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F1E09A0-AA04-9ADB-1281-59F7B671255D}"/>
              </a:ext>
            </a:extLst>
          </p:cNvPr>
          <p:cNvSpPr txBox="1"/>
          <p:nvPr/>
        </p:nvSpPr>
        <p:spPr>
          <a:xfrm>
            <a:off x="18822" y="713203"/>
            <a:ext cx="1643475" cy="338554"/>
          </a:xfrm>
          <a:prstGeom prst="rect">
            <a:avLst/>
          </a:prstGeom>
          <a:noFill/>
        </p:spPr>
        <p:txBody>
          <a:bodyPr wrap="square" rtlCol="0">
            <a:spAutoFit/>
          </a:bodyPr>
          <a:lstStyle/>
          <a:p>
            <a:pPr algn="dist"/>
            <a:r>
              <a:rPr lang="zh-CN" altLang="en-US"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实验与系统演示</a:t>
            </a:r>
          </a:p>
        </p:txBody>
      </p:sp>
      <p:pic>
        <p:nvPicPr>
          <p:cNvPr id="3" name="图片 2">
            <a:extLst>
              <a:ext uri="{FF2B5EF4-FFF2-40B4-BE49-F238E27FC236}">
                <a16:creationId xmlns:a16="http://schemas.microsoft.com/office/drawing/2014/main" id="{55666358-A851-9D69-7EE7-02FBFEEF9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6770" y="1083808"/>
            <a:ext cx="10265230" cy="5774192"/>
          </a:xfrm>
          <a:prstGeom prst="rect">
            <a:avLst/>
          </a:prstGeom>
        </p:spPr>
      </p:pic>
    </p:spTree>
    <p:extLst>
      <p:ext uri="{BB962C8B-B14F-4D97-AF65-F5344CB8AC3E}">
        <p14:creationId xmlns:p14="http://schemas.microsoft.com/office/powerpoint/2010/main" val="2617086063"/>
      </p:ext>
    </p:extLst>
  </p:cSld>
  <p:clrMapOvr>
    <a:masterClrMapping/>
  </p:clrMapOvr>
  <mc:AlternateContent xmlns:mc="http://schemas.openxmlformats.org/markup-compatibility/2006" xmlns:p14="http://schemas.microsoft.com/office/powerpoint/2010/main">
    <mc:Choice Requires="p14">
      <p:transition p14:dur="10" advTm="23200"/>
    </mc:Choice>
    <mc:Fallback xmlns="">
      <p:transition advTm="232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Inhaltsplatzhalter 4"/>
          <p:cNvSpPr txBox="1"/>
          <p:nvPr/>
        </p:nvSpPr>
        <p:spPr>
          <a:xfrm>
            <a:off x="6182339" y="1339836"/>
            <a:ext cx="5647712" cy="1610313"/>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ts val="2300"/>
              </a:lnSpc>
              <a:spcAft>
                <a:spcPts val="1200"/>
              </a:spcAft>
              <a:buNone/>
            </a:pPr>
            <a:r>
              <a:rPr lang="zh-CN" altLang="en-US" sz="2000" b="1" dirty="0">
                <a:solidFill>
                  <a:schemeClr val="accent3"/>
                </a:solidFill>
                <a:latin typeface="Times New Roman" panose="02020603050405020304" pitchFamily="18" charset="0"/>
                <a:ea typeface="思源黑体 CN Medium" panose="020B0600000000000000" pitchFamily="34" charset="-122"/>
                <a:cs typeface="Times New Roman" panose="02020603050405020304" pitchFamily="18" charset="0"/>
                <a:sym typeface="思源黑体 CN Medium" panose="020B0600000000000000" pitchFamily="34" charset="-122"/>
              </a:rPr>
              <a:t>结构分析</a:t>
            </a:r>
            <a:endParaRPr lang="en-US" altLang="zh-CN" sz="2000" b="1" dirty="0">
              <a:solidFill>
                <a:schemeClr val="accent3"/>
              </a:solidFill>
              <a:latin typeface="Times New Roman" panose="02020603050405020304" pitchFamily="18" charset="0"/>
              <a:ea typeface="思源黑体 CN Medium" panose="020B0600000000000000" pitchFamily="34" charset="-122"/>
              <a:cs typeface="Times New Roman" panose="02020603050405020304" pitchFamily="18" charset="0"/>
              <a:sym typeface="思源黑体 CN Medium" panose="020B0600000000000000" pitchFamily="34" charset="-122"/>
            </a:endParaRPr>
          </a:p>
          <a:p>
            <a:pPr>
              <a:lnSpc>
                <a:spcPts val="2300"/>
              </a:lnSpc>
              <a:spcAft>
                <a:spcPts val="1200"/>
              </a:spcAft>
            </a:pPr>
            <a:r>
              <a:rPr lang="zh-CN" altLang="en-US" sz="1400" dirty="0">
                <a:solidFill>
                  <a:srgbClr val="232222"/>
                </a:solidFill>
                <a:latin typeface="Times New Roman" panose="02020603050405020304" pitchFamily="18" charset="0"/>
                <a:ea typeface="思源黑体 CN Medium" panose="020B0600000000000000" pitchFamily="34" charset="-122"/>
                <a:cs typeface="Times New Roman" panose="02020603050405020304" pitchFamily="18" charset="0"/>
                <a:sym typeface="思源黑体 CN Medium" panose="020B0600000000000000" pitchFamily="34" charset="-122"/>
              </a:rPr>
              <a:t>高性能处理器核心：提供广泛的软件生态及系统支持</a:t>
            </a:r>
            <a:endParaRPr lang="en-US" altLang="zh-CN" sz="1400" dirty="0">
              <a:solidFill>
                <a:srgbClr val="232222"/>
              </a:solidFill>
              <a:latin typeface="Times New Roman" panose="02020603050405020304" pitchFamily="18" charset="0"/>
              <a:ea typeface="思源黑体 CN Medium" panose="020B0600000000000000" pitchFamily="34" charset="-122"/>
              <a:cs typeface="Times New Roman" panose="02020603050405020304" pitchFamily="18" charset="0"/>
              <a:sym typeface="思源黑体 CN Medium" panose="020B0600000000000000" pitchFamily="34" charset="-122"/>
            </a:endParaRPr>
          </a:p>
          <a:p>
            <a:pPr>
              <a:lnSpc>
                <a:spcPts val="2300"/>
              </a:lnSpc>
              <a:spcAft>
                <a:spcPts val="1200"/>
              </a:spcAft>
            </a:pPr>
            <a:r>
              <a:rPr lang="en-US" altLang="zh-CN" sz="1400" dirty="0">
                <a:solidFill>
                  <a:srgbClr val="232222"/>
                </a:solidFill>
                <a:latin typeface="Times New Roman" panose="02020603050405020304" pitchFamily="18" charset="0"/>
                <a:ea typeface="思源黑体 CN Medium" panose="020B0600000000000000" pitchFamily="34" charset="-122"/>
                <a:cs typeface="Times New Roman" panose="02020603050405020304" pitchFamily="18" charset="0"/>
                <a:sym typeface="思源黑体 CN Medium" panose="020B0600000000000000" pitchFamily="34" charset="-122"/>
              </a:rPr>
              <a:t>FPGA</a:t>
            </a:r>
            <a:r>
              <a:rPr lang="zh-CN" altLang="en-US" sz="1400" dirty="0">
                <a:solidFill>
                  <a:srgbClr val="232222"/>
                </a:solidFill>
                <a:latin typeface="Times New Roman" panose="02020603050405020304" pitchFamily="18" charset="0"/>
                <a:ea typeface="思源黑体 CN Medium" panose="020B0600000000000000" pitchFamily="34" charset="-122"/>
                <a:cs typeface="Times New Roman" panose="02020603050405020304" pitchFamily="18" charset="0"/>
                <a:sym typeface="思源黑体 CN Medium" panose="020B0600000000000000" pitchFamily="34" charset="-122"/>
              </a:rPr>
              <a:t>模块：满足不同模型的硬件加速需求</a:t>
            </a:r>
            <a:endParaRPr lang="en-US" altLang="zh-CN" sz="1400" dirty="0">
              <a:solidFill>
                <a:srgbClr val="232222"/>
              </a:solidFill>
              <a:latin typeface="Times New Roman" panose="02020603050405020304" pitchFamily="18" charset="0"/>
              <a:ea typeface="思源黑体 CN Medium" panose="020B0600000000000000" pitchFamily="34" charset="-122"/>
              <a:cs typeface="Times New Roman" panose="02020603050405020304" pitchFamily="18" charset="0"/>
              <a:sym typeface="思源黑体 CN Medium" panose="020B0600000000000000" pitchFamily="34" charset="-122"/>
            </a:endParaRPr>
          </a:p>
          <a:p>
            <a:pPr>
              <a:lnSpc>
                <a:spcPts val="2300"/>
              </a:lnSpc>
              <a:spcAft>
                <a:spcPts val="1200"/>
              </a:spcAft>
            </a:pPr>
            <a:r>
              <a:rPr lang="zh-CN" altLang="en-US" sz="1400" dirty="0">
                <a:solidFill>
                  <a:srgbClr val="232222"/>
                </a:solidFill>
                <a:latin typeface="Times New Roman" panose="02020603050405020304" pitchFamily="18" charset="0"/>
                <a:ea typeface="思源黑体 CN Medium" panose="020B0600000000000000" pitchFamily="34" charset="-122"/>
                <a:cs typeface="Times New Roman" panose="02020603050405020304" pitchFamily="18" charset="0"/>
                <a:sym typeface="思源黑体 CN Medium" panose="020B0600000000000000" pitchFamily="34" charset="-122"/>
              </a:rPr>
              <a:t>通信及接口模块：提供数据通信和外设适配</a:t>
            </a:r>
            <a:endParaRPr lang="en-US" altLang="zh-CN" sz="1400" dirty="0">
              <a:solidFill>
                <a:srgbClr val="232222"/>
              </a:solidFill>
              <a:latin typeface="Times New Roman" panose="02020603050405020304" pitchFamily="18" charset="0"/>
              <a:ea typeface="思源黑体 CN Medium" panose="020B0600000000000000" pitchFamily="34" charset="-122"/>
              <a:cs typeface="Times New Roman" panose="02020603050405020304" pitchFamily="18" charset="0"/>
              <a:sym typeface="思源黑体 CN Medium" panose="020B0600000000000000" pitchFamily="34" charset="-122"/>
            </a:endParaRPr>
          </a:p>
        </p:txBody>
      </p:sp>
      <p:sp>
        <p:nvSpPr>
          <p:cNvPr id="40" name="Pentagon 6_1">
            <a:extLst>
              <a:ext uri="{FF2B5EF4-FFF2-40B4-BE49-F238E27FC236}">
                <a16:creationId xmlns:a16="http://schemas.microsoft.com/office/drawing/2014/main" id="{F04D16D6-3AF0-45CC-9C2D-D6B6070A56A6}"/>
              </a:ext>
            </a:extLst>
          </p:cNvPr>
          <p:cNvSpPr/>
          <p:nvPr/>
        </p:nvSpPr>
        <p:spPr>
          <a:xfrm>
            <a:off x="0" y="531656"/>
            <a:ext cx="1943100"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id="{2A69AE86-C14E-4BD0-9435-E90771BE319D}"/>
              </a:ext>
            </a:extLst>
          </p:cNvPr>
          <p:cNvSpPr txBox="1"/>
          <p:nvPr/>
        </p:nvSpPr>
        <p:spPr>
          <a:xfrm>
            <a:off x="42821" y="642567"/>
            <a:ext cx="1595479" cy="584775"/>
          </a:xfrm>
          <a:prstGeom prst="rect">
            <a:avLst/>
          </a:prstGeom>
          <a:noFill/>
        </p:spPr>
        <p:txBody>
          <a:bodyPr wrap="square" rtlCol="0">
            <a:spAutoFit/>
          </a:bodyPr>
          <a:lstStyle/>
          <a:p>
            <a:pPr algn="dist"/>
            <a:r>
              <a:rPr lang="zh-CN" altLang="en-US"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硬件加速</a:t>
            </a:r>
            <a:endParaRPr lang="en-US" altLang="zh-CN"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endParaRPr>
          </a:p>
          <a:p>
            <a:pPr algn="dist"/>
            <a:r>
              <a:rPr lang="en-US" altLang="zh-CN"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SoC</a:t>
            </a:r>
            <a:r>
              <a:rPr lang="zh-CN" altLang="en-US"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简介</a:t>
            </a:r>
          </a:p>
        </p:txBody>
      </p:sp>
      <p:pic>
        <p:nvPicPr>
          <p:cNvPr id="5" name="图片 4">
            <a:extLst>
              <a:ext uri="{FF2B5EF4-FFF2-40B4-BE49-F238E27FC236}">
                <a16:creationId xmlns:a16="http://schemas.microsoft.com/office/drawing/2014/main" id="{BDC1B03F-DBC5-46DC-A12F-10CF3EE350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8300" y="3233057"/>
            <a:ext cx="2971846" cy="2583876"/>
          </a:xfrm>
          <a:prstGeom prst="rect">
            <a:avLst/>
          </a:prstGeom>
        </p:spPr>
      </p:pic>
      <p:pic>
        <p:nvPicPr>
          <p:cNvPr id="7" name="图片 6">
            <a:extLst>
              <a:ext uri="{FF2B5EF4-FFF2-40B4-BE49-F238E27FC236}">
                <a16:creationId xmlns:a16="http://schemas.microsoft.com/office/drawing/2014/main" id="{CBC6F459-8596-43DB-A170-018A679D3C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6024" y="2946533"/>
            <a:ext cx="3560684" cy="3907851"/>
          </a:xfrm>
          <a:prstGeom prst="rect">
            <a:avLst/>
          </a:prstGeom>
        </p:spPr>
      </p:pic>
      <p:sp>
        <p:nvSpPr>
          <p:cNvPr id="2" name="Inhaltsplatzhalter 4">
            <a:extLst>
              <a:ext uri="{FF2B5EF4-FFF2-40B4-BE49-F238E27FC236}">
                <a16:creationId xmlns:a16="http://schemas.microsoft.com/office/drawing/2014/main" id="{5BF78F58-696E-C4E7-EF84-2CB8B56BC49F}"/>
              </a:ext>
            </a:extLst>
          </p:cNvPr>
          <p:cNvSpPr txBox="1"/>
          <p:nvPr/>
        </p:nvSpPr>
        <p:spPr>
          <a:xfrm flipH="1">
            <a:off x="840560" y="1392064"/>
            <a:ext cx="5095951" cy="1161472"/>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ts val="2300"/>
              </a:lnSpc>
              <a:spcAft>
                <a:spcPts val="1200"/>
              </a:spcAft>
              <a:buNone/>
            </a:pPr>
            <a:r>
              <a:rPr lang="zh-CN" altLang="en-US" sz="2000" b="1" dirty="0">
                <a:solidFill>
                  <a:schemeClr val="accent3"/>
                </a:solidFill>
                <a:latin typeface="Times New Roman" panose="02020603050405020304" pitchFamily="18" charset="0"/>
                <a:ea typeface="思源黑体 CN Medium" panose="020B0600000000000000" pitchFamily="34" charset="-122"/>
                <a:cs typeface="Times New Roman" panose="02020603050405020304" pitchFamily="18" charset="0"/>
                <a:sym typeface="思源黑体 CN Medium" panose="020B0600000000000000" pitchFamily="34" charset="-122"/>
              </a:rPr>
              <a:t>应用场景</a:t>
            </a:r>
            <a:endParaRPr lang="en-US" sz="1800" b="1" dirty="0">
              <a:solidFill>
                <a:schemeClr val="accent3"/>
              </a:solidFill>
              <a:latin typeface="Times New Roman" panose="02020603050405020304" pitchFamily="18" charset="0"/>
              <a:ea typeface="思源黑体 CN Medium" panose="020B0600000000000000" pitchFamily="34" charset="-122"/>
              <a:cs typeface="Times New Roman" panose="02020603050405020304" pitchFamily="18" charset="0"/>
              <a:sym typeface="思源黑体 CN Medium" panose="020B0600000000000000" pitchFamily="34" charset="-122"/>
            </a:endParaRPr>
          </a:p>
          <a:p>
            <a:pPr>
              <a:lnSpc>
                <a:spcPts val="2300"/>
              </a:lnSpc>
              <a:spcAft>
                <a:spcPts val="1200"/>
              </a:spcAft>
            </a:pPr>
            <a:r>
              <a:rPr lang="en-US" altLang="zh-CN" sz="1400" dirty="0">
                <a:solidFill>
                  <a:srgbClr val="232222"/>
                </a:solidFill>
                <a:latin typeface="Times New Roman" panose="02020603050405020304" pitchFamily="18" charset="0"/>
                <a:ea typeface="思源黑体 CN Medium" panose="020B0600000000000000" pitchFamily="34" charset="-122"/>
                <a:cs typeface="Times New Roman" panose="02020603050405020304" pitchFamily="18" charset="0"/>
                <a:sym typeface="思源黑体 CN Medium" panose="020B0600000000000000" pitchFamily="34" charset="-122"/>
              </a:rPr>
              <a:t>AI</a:t>
            </a:r>
            <a:r>
              <a:rPr lang="zh-CN" altLang="en-US" sz="1400" dirty="0">
                <a:solidFill>
                  <a:srgbClr val="232222"/>
                </a:solidFill>
                <a:latin typeface="Times New Roman" panose="02020603050405020304" pitchFamily="18" charset="0"/>
                <a:ea typeface="思源黑体 CN Medium" panose="020B0600000000000000" pitchFamily="34" charset="-122"/>
                <a:cs typeface="Times New Roman" panose="02020603050405020304" pitchFamily="18" charset="0"/>
                <a:sym typeface="思源黑体 CN Medium" panose="020B0600000000000000" pitchFamily="34" charset="-122"/>
              </a:rPr>
              <a:t>应用端侧部署：功耗限制、延迟要求、通信与信息安全</a:t>
            </a:r>
            <a:endParaRPr lang="en-US" altLang="zh-CN" sz="1400" dirty="0">
              <a:solidFill>
                <a:srgbClr val="232222"/>
              </a:solidFill>
              <a:latin typeface="Times New Roman" panose="02020603050405020304" pitchFamily="18" charset="0"/>
              <a:ea typeface="思源黑体 CN Medium" panose="020B0600000000000000" pitchFamily="34" charset="-122"/>
              <a:cs typeface="Times New Roman" panose="02020603050405020304" pitchFamily="18" charset="0"/>
              <a:sym typeface="思源黑体 CN Medium" panose="020B0600000000000000" pitchFamily="34" charset="-122"/>
            </a:endParaRPr>
          </a:p>
          <a:p>
            <a:pPr>
              <a:lnSpc>
                <a:spcPts val="2300"/>
              </a:lnSpc>
              <a:spcAft>
                <a:spcPts val="1200"/>
              </a:spcAft>
            </a:pPr>
            <a:r>
              <a:rPr lang="zh-CN" altLang="en-US" sz="1400" dirty="0">
                <a:solidFill>
                  <a:srgbClr val="232222"/>
                </a:solidFill>
                <a:latin typeface="Times New Roman" panose="02020603050405020304" pitchFamily="18" charset="0"/>
                <a:ea typeface="思源黑体 CN Medium" panose="020B0600000000000000" pitchFamily="34" charset="-122"/>
                <a:cs typeface="Times New Roman" panose="02020603050405020304" pitchFamily="18" charset="0"/>
                <a:sym typeface="思源黑体 CN Medium" panose="020B0600000000000000" pitchFamily="34" charset="-122"/>
              </a:rPr>
              <a:t>硬件加速</a:t>
            </a:r>
            <a:r>
              <a:rPr lang="en-US" altLang="zh-CN" sz="1400" dirty="0">
                <a:solidFill>
                  <a:srgbClr val="232222"/>
                </a:solidFill>
                <a:latin typeface="Times New Roman" panose="02020603050405020304" pitchFamily="18" charset="0"/>
                <a:ea typeface="思源黑体 CN Medium" panose="020B0600000000000000" pitchFamily="34" charset="-122"/>
                <a:cs typeface="Times New Roman" panose="02020603050405020304" pitchFamily="18" charset="0"/>
                <a:sym typeface="思源黑体 CN Medium" panose="020B0600000000000000" pitchFamily="34" charset="-122"/>
              </a:rPr>
              <a:t>SoC</a:t>
            </a:r>
            <a:r>
              <a:rPr lang="zh-CN" altLang="en-US" sz="1400" dirty="0">
                <a:solidFill>
                  <a:srgbClr val="232222"/>
                </a:solidFill>
                <a:latin typeface="Times New Roman" panose="02020603050405020304" pitchFamily="18" charset="0"/>
                <a:ea typeface="思源黑体 CN Medium" panose="020B0600000000000000" pitchFamily="34" charset="-122"/>
                <a:cs typeface="Times New Roman" panose="02020603050405020304" pitchFamily="18" charset="0"/>
                <a:sym typeface="思源黑体 CN Medium" panose="020B0600000000000000" pitchFamily="34" charset="-122"/>
              </a:rPr>
              <a:t>的优势：低功耗、集成度高、灵活性高</a:t>
            </a:r>
          </a:p>
        </p:txBody>
      </p:sp>
    </p:spTree>
    <p:extLst>
      <p:ext uri="{BB962C8B-B14F-4D97-AF65-F5344CB8AC3E}">
        <p14:creationId xmlns:p14="http://schemas.microsoft.com/office/powerpoint/2010/main" val="3447665890"/>
      </p:ext>
    </p:extLst>
  </p:cSld>
  <p:clrMapOvr>
    <a:masterClrMapping/>
  </p:clrMapOvr>
  <mc:AlternateContent xmlns:mc="http://schemas.openxmlformats.org/markup-compatibility/2006" xmlns:p14="http://schemas.microsoft.com/office/powerpoint/2010/main">
    <mc:Choice Requires="p14">
      <p:transition p14:dur="10" advTm="5864"/>
    </mc:Choice>
    <mc:Fallback xmlns="">
      <p:transition advTm="5864"/>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等腰三角形 24">
            <a:extLst>
              <a:ext uri="{FF2B5EF4-FFF2-40B4-BE49-F238E27FC236}">
                <a16:creationId xmlns:a16="http://schemas.microsoft.com/office/drawing/2014/main" id="{40FE27DD-99C3-4751-BFC9-62794242AB56}"/>
              </a:ext>
            </a:extLst>
          </p:cNvPr>
          <p:cNvSpPr/>
          <p:nvPr/>
        </p:nvSpPr>
        <p:spPr>
          <a:xfrm flipH="1" flipV="1">
            <a:off x="-767029" y="-29126"/>
            <a:ext cx="3825848" cy="1804442"/>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a:extLst>
              <a:ext uri="{FF2B5EF4-FFF2-40B4-BE49-F238E27FC236}">
                <a16:creationId xmlns:a16="http://schemas.microsoft.com/office/drawing/2014/main" id="{D623D9DC-2E1F-47AF-9B37-54D3433D4576}"/>
              </a:ext>
            </a:extLst>
          </p:cNvPr>
          <p:cNvSpPr/>
          <p:nvPr/>
        </p:nvSpPr>
        <p:spPr>
          <a:xfrm flipH="1" flipV="1">
            <a:off x="1413539" y="0"/>
            <a:ext cx="3825848" cy="1804442"/>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a:extLst>
              <a:ext uri="{FF2B5EF4-FFF2-40B4-BE49-F238E27FC236}">
                <a16:creationId xmlns:a16="http://schemas.microsoft.com/office/drawing/2014/main" id="{160348E1-AACD-4C3B-8B7A-A09DB9654E1E}"/>
              </a:ext>
            </a:extLst>
          </p:cNvPr>
          <p:cNvSpPr/>
          <p:nvPr/>
        </p:nvSpPr>
        <p:spPr>
          <a:xfrm>
            <a:off x="6085438" y="4298493"/>
            <a:ext cx="5426766" cy="2559507"/>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a:extLst>
              <a:ext uri="{FF2B5EF4-FFF2-40B4-BE49-F238E27FC236}">
                <a16:creationId xmlns:a16="http://schemas.microsoft.com/office/drawing/2014/main" id="{6A9909FF-2928-4E61-A224-74F8398EFC77}"/>
              </a:ext>
            </a:extLst>
          </p:cNvPr>
          <p:cNvSpPr/>
          <p:nvPr/>
        </p:nvSpPr>
        <p:spPr>
          <a:xfrm>
            <a:off x="7741543" y="3609725"/>
            <a:ext cx="6887119" cy="3248275"/>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a:extLst>
              <a:ext uri="{FF2B5EF4-FFF2-40B4-BE49-F238E27FC236}">
                <a16:creationId xmlns:a16="http://schemas.microsoft.com/office/drawing/2014/main" id="{8B5FEDF7-936F-420F-BB04-EB0AC81F792A}"/>
              </a:ext>
            </a:extLst>
          </p:cNvPr>
          <p:cNvGrpSpPr/>
          <p:nvPr/>
        </p:nvGrpSpPr>
        <p:grpSpPr>
          <a:xfrm>
            <a:off x="2308773" y="3693670"/>
            <a:ext cx="7551038" cy="105497"/>
            <a:chOff x="2101845" y="3387257"/>
            <a:chExt cx="7551038" cy="105497"/>
          </a:xfrm>
        </p:grpSpPr>
        <p:cxnSp>
          <p:nvCxnSpPr>
            <p:cNvPr id="16" name="直接连接符 15">
              <a:extLst>
                <a:ext uri="{FF2B5EF4-FFF2-40B4-BE49-F238E27FC236}">
                  <a16:creationId xmlns:a16="http://schemas.microsoft.com/office/drawing/2014/main" id="{072BEF5B-28CC-4831-AA66-E031C67CD4CC}"/>
                </a:ext>
              </a:extLst>
            </p:cNvPr>
            <p:cNvCxnSpPr/>
            <p:nvPr/>
          </p:nvCxnSpPr>
          <p:spPr>
            <a:xfrm>
              <a:off x="2369489" y="3440005"/>
              <a:ext cx="7283394"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EE83FB29-ADA4-421D-ADC3-D9A37F060788}"/>
                </a:ext>
              </a:extLst>
            </p:cNvPr>
            <p:cNvSpPr/>
            <p:nvPr/>
          </p:nvSpPr>
          <p:spPr>
            <a:xfrm>
              <a:off x="2101845" y="3387257"/>
              <a:ext cx="105497" cy="105497"/>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a:extLst>
              <a:ext uri="{FF2B5EF4-FFF2-40B4-BE49-F238E27FC236}">
                <a16:creationId xmlns:a16="http://schemas.microsoft.com/office/drawing/2014/main" id="{77088CCD-927A-495C-B2BE-CC9BDBA88059}"/>
              </a:ext>
            </a:extLst>
          </p:cNvPr>
          <p:cNvSpPr txBox="1"/>
          <p:nvPr/>
        </p:nvSpPr>
        <p:spPr>
          <a:xfrm>
            <a:off x="2876998" y="2678007"/>
            <a:ext cx="6414588" cy="707886"/>
          </a:xfrm>
          <a:prstGeom prst="rect">
            <a:avLst/>
          </a:prstGeom>
          <a:noFill/>
        </p:spPr>
        <p:txBody>
          <a:bodyPr wrap="square" rtlCol="0">
            <a:spAutoFit/>
          </a:bodyPr>
          <a:lstStyle/>
          <a:p>
            <a:pPr algn="dist"/>
            <a:r>
              <a:rPr lang="zh-CN" altLang="en-US" sz="4000" dirty="0">
                <a:solidFill>
                  <a:srgbClr val="263C88"/>
                </a:solidFill>
                <a:latin typeface="思源黑体 CN Heavy" panose="020B0A00000000000000" pitchFamily="34" charset="-122"/>
                <a:ea typeface="思源黑体 CN Heavy" panose="020B0A00000000000000" pitchFamily="34" charset="-122"/>
                <a:cs typeface="+mn-ea"/>
                <a:sym typeface="思源黑体 CN Medium" panose="020B0600000000000000" pitchFamily="34" charset="-122"/>
              </a:rPr>
              <a:t>感谢观看</a:t>
            </a:r>
          </a:p>
        </p:txBody>
      </p:sp>
      <p:sp>
        <p:nvSpPr>
          <p:cNvPr id="20" name="文本框 19">
            <a:extLst>
              <a:ext uri="{FF2B5EF4-FFF2-40B4-BE49-F238E27FC236}">
                <a16:creationId xmlns:a16="http://schemas.microsoft.com/office/drawing/2014/main" id="{B0ACCD8A-150F-4B72-9B6B-3BFC1DC4583E}"/>
              </a:ext>
            </a:extLst>
          </p:cNvPr>
          <p:cNvSpPr txBox="1"/>
          <p:nvPr/>
        </p:nvSpPr>
        <p:spPr>
          <a:xfrm>
            <a:off x="3035629" y="3837790"/>
            <a:ext cx="6097327" cy="369332"/>
          </a:xfrm>
          <a:prstGeom prst="rect">
            <a:avLst/>
          </a:prstGeom>
          <a:noFill/>
        </p:spPr>
        <p:txBody>
          <a:bodyPr wrap="square" rtlCol="0">
            <a:spAutoFit/>
          </a:bodyPr>
          <a:lstStyle/>
          <a:p>
            <a:pPr algn="dist"/>
            <a:r>
              <a:rPr lang="zh-CN" altLang="en-US" spc="-150"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请各位老师批评指正</a:t>
            </a:r>
          </a:p>
        </p:txBody>
      </p:sp>
      <p:grpSp>
        <p:nvGrpSpPr>
          <p:cNvPr id="3" name="组合 2">
            <a:extLst>
              <a:ext uri="{FF2B5EF4-FFF2-40B4-BE49-F238E27FC236}">
                <a16:creationId xmlns:a16="http://schemas.microsoft.com/office/drawing/2014/main" id="{F034B7C5-E915-422D-AC71-7008000CCF94}"/>
              </a:ext>
            </a:extLst>
          </p:cNvPr>
          <p:cNvGrpSpPr/>
          <p:nvPr/>
        </p:nvGrpSpPr>
        <p:grpSpPr>
          <a:xfrm>
            <a:off x="1099072" y="1804442"/>
            <a:ext cx="11092928" cy="4081597"/>
            <a:chOff x="946906" y="2050700"/>
            <a:chExt cx="11092928" cy="4081597"/>
          </a:xfrm>
        </p:grpSpPr>
        <p:sp>
          <p:nvSpPr>
            <p:cNvPr id="26" name="文本框 25">
              <a:extLst>
                <a:ext uri="{FF2B5EF4-FFF2-40B4-BE49-F238E27FC236}">
                  <a16:creationId xmlns:a16="http://schemas.microsoft.com/office/drawing/2014/main" id="{38F71965-7F38-4E52-BB54-A28900317727}"/>
                </a:ext>
              </a:extLst>
            </p:cNvPr>
            <p:cNvSpPr txBox="1"/>
            <p:nvPr/>
          </p:nvSpPr>
          <p:spPr>
            <a:xfrm>
              <a:off x="946906" y="2050700"/>
              <a:ext cx="2747150" cy="2215991"/>
            </a:xfrm>
            <a:prstGeom prst="rect">
              <a:avLst/>
            </a:prstGeom>
            <a:noFill/>
          </p:spPr>
          <p:txBody>
            <a:bodyPr wrap="square" rtlCol="0">
              <a:spAutoFit/>
            </a:bodyPr>
            <a:lstStyle/>
            <a:p>
              <a:r>
                <a:rPr lang="en-US" altLang="zh-CN" sz="13800" b="1" dirty="0">
                  <a:solidFill>
                    <a:schemeClr val="tx1">
                      <a:lumMod val="85000"/>
                      <a:lumOff val="15000"/>
                    </a:schemeClr>
                  </a:solidFill>
                  <a:latin typeface="字魂58号-创中黑" panose="00000500000000000000" pitchFamily="2" charset="-122"/>
                  <a:ea typeface="字魂58号-创中黑" panose="00000500000000000000" pitchFamily="2" charset="-122"/>
                </a:rPr>
                <a:t>“</a:t>
              </a:r>
              <a:endParaRPr lang="zh-CN" altLang="en-US" sz="13800" b="1" dirty="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
          <p:nvSpPr>
            <p:cNvPr id="27" name="文本框 26">
              <a:extLst>
                <a:ext uri="{FF2B5EF4-FFF2-40B4-BE49-F238E27FC236}">
                  <a16:creationId xmlns:a16="http://schemas.microsoft.com/office/drawing/2014/main" id="{B4A0CA0C-FC25-471B-BCF7-44EACB514DEB}"/>
                </a:ext>
              </a:extLst>
            </p:cNvPr>
            <p:cNvSpPr txBox="1"/>
            <p:nvPr/>
          </p:nvSpPr>
          <p:spPr>
            <a:xfrm>
              <a:off x="9292684" y="3916306"/>
              <a:ext cx="2747150" cy="2215991"/>
            </a:xfrm>
            <a:prstGeom prst="rect">
              <a:avLst/>
            </a:prstGeom>
            <a:noFill/>
          </p:spPr>
          <p:txBody>
            <a:bodyPr wrap="square" rtlCol="0">
              <a:spAutoFit/>
            </a:bodyPr>
            <a:lstStyle/>
            <a:p>
              <a:r>
                <a:rPr lang="en-US" altLang="zh-CN" sz="13800" b="1" dirty="0">
                  <a:ln w="38100">
                    <a:noFill/>
                  </a:ln>
                  <a:solidFill>
                    <a:schemeClr val="tx1">
                      <a:lumMod val="85000"/>
                      <a:lumOff val="15000"/>
                    </a:schemeClr>
                  </a:solidFill>
                  <a:latin typeface="字魂58号-创中黑" panose="00000500000000000000" pitchFamily="2" charset="-122"/>
                  <a:ea typeface="字魂58号-创中黑" panose="00000500000000000000" pitchFamily="2" charset="-122"/>
                </a:rPr>
                <a:t>”</a:t>
              </a:r>
              <a:endParaRPr lang="zh-CN" altLang="en-US" sz="13800" b="1" dirty="0">
                <a:ln w="38100">
                  <a:noFill/>
                </a:ln>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grpSp>
      <p:sp>
        <p:nvSpPr>
          <p:cNvPr id="8" name="十字形 7">
            <a:extLst>
              <a:ext uri="{FF2B5EF4-FFF2-40B4-BE49-F238E27FC236}">
                <a16:creationId xmlns:a16="http://schemas.microsoft.com/office/drawing/2014/main" id="{6FE5C645-3180-4E7A-8658-D639DC70CB92}"/>
              </a:ext>
            </a:extLst>
          </p:cNvPr>
          <p:cNvSpPr/>
          <p:nvPr/>
        </p:nvSpPr>
        <p:spPr>
          <a:xfrm>
            <a:off x="178904" y="183874"/>
            <a:ext cx="367748" cy="367748"/>
          </a:xfrm>
          <a:prstGeom prst="plus">
            <a:avLst>
              <a:gd name="adj" fmla="val 41216"/>
            </a:avLst>
          </a:prstGeom>
          <a:solidFill>
            <a:srgbClr val="263C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70854150"/>
      </p:ext>
    </p:extLst>
  </p:cSld>
  <p:clrMapOvr>
    <a:masterClrMapping/>
  </p:clrMapOvr>
  <mc:AlternateContent xmlns:mc="http://schemas.openxmlformats.org/markup-compatibility/2006" xmlns:p14="http://schemas.microsoft.com/office/powerpoint/2010/main">
    <mc:Choice Requires="p14">
      <p:transition p14:dur="10" advTm="3092"/>
    </mc:Choice>
    <mc:Fallback xmlns="">
      <p:transition advTm="30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barn(inVertical)">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Inhaltsplatzhalter 4"/>
          <p:cNvSpPr txBox="1"/>
          <p:nvPr/>
        </p:nvSpPr>
        <p:spPr>
          <a:xfrm>
            <a:off x="6182339" y="1339836"/>
            <a:ext cx="5647712" cy="1610313"/>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ts val="2300"/>
              </a:lnSpc>
              <a:spcAft>
                <a:spcPts val="1200"/>
              </a:spcAft>
              <a:buNone/>
            </a:pPr>
            <a:r>
              <a:rPr lang="zh-CN" altLang="en-US" sz="2000" b="1" dirty="0">
                <a:solidFill>
                  <a:schemeClr val="accent3"/>
                </a:solidFill>
                <a:latin typeface="Times New Roman" panose="02020603050405020304" pitchFamily="18" charset="0"/>
                <a:ea typeface="思源黑体 CN Medium" panose="020B0600000000000000" pitchFamily="34" charset="-122"/>
                <a:cs typeface="Times New Roman" panose="02020603050405020304" pitchFamily="18" charset="0"/>
                <a:sym typeface="思源黑体 CN Medium" panose="020B0600000000000000" pitchFamily="34" charset="-122"/>
              </a:rPr>
              <a:t>结构分析</a:t>
            </a:r>
            <a:endParaRPr lang="en-US" altLang="zh-CN" sz="2000" b="1" dirty="0">
              <a:solidFill>
                <a:schemeClr val="accent3"/>
              </a:solidFill>
              <a:latin typeface="Times New Roman" panose="02020603050405020304" pitchFamily="18" charset="0"/>
              <a:ea typeface="思源黑体 CN Medium" panose="020B0600000000000000" pitchFamily="34" charset="-122"/>
              <a:cs typeface="Times New Roman" panose="02020603050405020304" pitchFamily="18" charset="0"/>
              <a:sym typeface="思源黑体 CN Medium" panose="020B0600000000000000" pitchFamily="34" charset="-122"/>
            </a:endParaRPr>
          </a:p>
          <a:p>
            <a:pPr>
              <a:lnSpc>
                <a:spcPts val="2300"/>
              </a:lnSpc>
              <a:spcAft>
                <a:spcPts val="1200"/>
              </a:spcAft>
            </a:pPr>
            <a:r>
              <a:rPr lang="zh-CN" altLang="en-US" sz="1400" dirty="0">
                <a:solidFill>
                  <a:srgbClr val="232222"/>
                </a:solidFill>
                <a:latin typeface="Times New Roman" panose="02020603050405020304" pitchFamily="18" charset="0"/>
                <a:ea typeface="思源黑体 CN Medium" panose="020B0600000000000000" pitchFamily="34" charset="-122"/>
                <a:cs typeface="Times New Roman" panose="02020603050405020304" pitchFamily="18" charset="0"/>
                <a:sym typeface="思源黑体 CN Medium" panose="020B0600000000000000" pitchFamily="34" charset="-122"/>
              </a:rPr>
              <a:t>高性能处理器核心：提供广泛的软件生态及系统支持</a:t>
            </a:r>
            <a:endParaRPr lang="en-US" altLang="zh-CN" sz="1400" dirty="0">
              <a:solidFill>
                <a:srgbClr val="232222"/>
              </a:solidFill>
              <a:latin typeface="Times New Roman" panose="02020603050405020304" pitchFamily="18" charset="0"/>
              <a:ea typeface="思源黑体 CN Medium" panose="020B0600000000000000" pitchFamily="34" charset="-122"/>
              <a:cs typeface="Times New Roman" panose="02020603050405020304" pitchFamily="18" charset="0"/>
              <a:sym typeface="思源黑体 CN Medium" panose="020B0600000000000000" pitchFamily="34" charset="-122"/>
            </a:endParaRPr>
          </a:p>
          <a:p>
            <a:pPr>
              <a:lnSpc>
                <a:spcPts val="2300"/>
              </a:lnSpc>
              <a:spcAft>
                <a:spcPts val="1200"/>
              </a:spcAft>
            </a:pPr>
            <a:r>
              <a:rPr lang="en-US" altLang="zh-CN" sz="1400" dirty="0">
                <a:solidFill>
                  <a:srgbClr val="232222"/>
                </a:solidFill>
                <a:latin typeface="Times New Roman" panose="02020603050405020304" pitchFamily="18" charset="0"/>
                <a:ea typeface="思源黑体 CN Medium" panose="020B0600000000000000" pitchFamily="34" charset="-122"/>
                <a:cs typeface="Times New Roman" panose="02020603050405020304" pitchFamily="18" charset="0"/>
                <a:sym typeface="思源黑体 CN Medium" panose="020B0600000000000000" pitchFamily="34" charset="-122"/>
              </a:rPr>
              <a:t>FPGA</a:t>
            </a:r>
            <a:r>
              <a:rPr lang="zh-CN" altLang="en-US" sz="1400" dirty="0">
                <a:solidFill>
                  <a:srgbClr val="232222"/>
                </a:solidFill>
                <a:latin typeface="Times New Roman" panose="02020603050405020304" pitchFamily="18" charset="0"/>
                <a:ea typeface="思源黑体 CN Medium" panose="020B0600000000000000" pitchFamily="34" charset="-122"/>
                <a:cs typeface="Times New Roman" panose="02020603050405020304" pitchFamily="18" charset="0"/>
                <a:sym typeface="思源黑体 CN Medium" panose="020B0600000000000000" pitchFamily="34" charset="-122"/>
              </a:rPr>
              <a:t>模块：满足不同模型的硬件加速需求</a:t>
            </a:r>
            <a:endParaRPr lang="en-US" altLang="zh-CN" sz="1400" dirty="0">
              <a:solidFill>
                <a:srgbClr val="232222"/>
              </a:solidFill>
              <a:latin typeface="Times New Roman" panose="02020603050405020304" pitchFamily="18" charset="0"/>
              <a:ea typeface="思源黑体 CN Medium" panose="020B0600000000000000" pitchFamily="34" charset="-122"/>
              <a:cs typeface="Times New Roman" panose="02020603050405020304" pitchFamily="18" charset="0"/>
              <a:sym typeface="思源黑体 CN Medium" panose="020B0600000000000000" pitchFamily="34" charset="-122"/>
            </a:endParaRPr>
          </a:p>
          <a:p>
            <a:pPr>
              <a:lnSpc>
                <a:spcPts val="2300"/>
              </a:lnSpc>
              <a:spcAft>
                <a:spcPts val="1200"/>
              </a:spcAft>
            </a:pPr>
            <a:r>
              <a:rPr lang="zh-CN" altLang="en-US" sz="1400" dirty="0">
                <a:solidFill>
                  <a:srgbClr val="232222"/>
                </a:solidFill>
                <a:latin typeface="Times New Roman" panose="02020603050405020304" pitchFamily="18" charset="0"/>
                <a:ea typeface="思源黑体 CN Medium" panose="020B0600000000000000" pitchFamily="34" charset="-122"/>
                <a:cs typeface="Times New Roman" panose="02020603050405020304" pitchFamily="18" charset="0"/>
                <a:sym typeface="思源黑体 CN Medium" panose="020B0600000000000000" pitchFamily="34" charset="-122"/>
              </a:rPr>
              <a:t>通信及接口模块：提供数据通信和外设适配</a:t>
            </a:r>
            <a:endParaRPr lang="en-US" altLang="zh-CN" sz="1400" dirty="0">
              <a:solidFill>
                <a:srgbClr val="232222"/>
              </a:solidFill>
              <a:latin typeface="Times New Roman" panose="02020603050405020304" pitchFamily="18" charset="0"/>
              <a:ea typeface="思源黑体 CN Medium" panose="020B0600000000000000" pitchFamily="34" charset="-122"/>
              <a:cs typeface="Times New Roman" panose="02020603050405020304" pitchFamily="18" charset="0"/>
              <a:sym typeface="思源黑体 CN Medium" panose="020B0600000000000000" pitchFamily="34" charset="-122"/>
            </a:endParaRPr>
          </a:p>
        </p:txBody>
      </p:sp>
      <p:sp>
        <p:nvSpPr>
          <p:cNvPr id="40" name="Pentagon 6_1">
            <a:extLst>
              <a:ext uri="{FF2B5EF4-FFF2-40B4-BE49-F238E27FC236}">
                <a16:creationId xmlns:a16="http://schemas.microsoft.com/office/drawing/2014/main" id="{F04D16D6-3AF0-45CC-9C2D-D6B6070A56A6}"/>
              </a:ext>
            </a:extLst>
          </p:cNvPr>
          <p:cNvSpPr/>
          <p:nvPr/>
        </p:nvSpPr>
        <p:spPr>
          <a:xfrm>
            <a:off x="0" y="531656"/>
            <a:ext cx="1943100"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id="{2A69AE86-C14E-4BD0-9435-E90771BE319D}"/>
              </a:ext>
            </a:extLst>
          </p:cNvPr>
          <p:cNvSpPr txBox="1"/>
          <p:nvPr/>
        </p:nvSpPr>
        <p:spPr>
          <a:xfrm>
            <a:off x="42821" y="642567"/>
            <a:ext cx="1595479" cy="584775"/>
          </a:xfrm>
          <a:prstGeom prst="rect">
            <a:avLst/>
          </a:prstGeom>
          <a:noFill/>
        </p:spPr>
        <p:txBody>
          <a:bodyPr wrap="square" rtlCol="0">
            <a:spAutoFit/>
          </a:bodyPr>
          <a:lstStyle/>
          <a:p>
            <a:pPr algn="dist"/>
            <a:r>
              <a:rPr lang="zh-CN" altLang="en-US"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硬件加速</a:t>
            </a:r>
            <a:endParaRPr lang="en-US" altLang="zh-CN"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endParaRPr>
          </a:p>
          <a:p>
            <a:pPr algn="dist"/>
            <a:r>
              <a:rPr lang="en-US" altLang="zh-CN"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SoC</a:t>
            </a:r>
            <a:r>
              <a:rPr lang="zh-CN" altLang="en-US"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简介</a:t>
            </a:r>
          </a:p>
        </p:txBody>
      </p:sp>
      <p:pic>
        <p:nvPicPr>
          <p:cNvPr id="7" name="图片 6">
            <a:extLst>
              <a:ext uri="{FF2B5EF4-FFF2-40B4-BE49-F238E27FC236}">
                <a16:creationId xmlns:a16="http://schemas.microsoft.com/office/drawing/2014/main" id="{CBC6F459-8596-43DB-A170-018A679D3C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6024" y="2946533"/>
            <a:ext cx="3560684" cy="3907851"/>
          </a:xfrm>
          <a:prstGeom prst="rect">
            <a:avLst/>
          </a:prstGeom>
        </p:spPr>
      </p:pic>
      <p:sp>
        <p:nvSpPr>
          <p:cNvPr id="3" name="矩形 2">
            <a:extLst>
              <a:ext uri="{FF2B5EF4-FFF2-40B4-BE49-F238E27FC236}">
                <a16:creationId xmlns:a16="http://schemas.microsoft.com/office/drawing/2014/main" id="{266DC927-BAD1-3857-36AF-18CBF3E3B6F9}"/>
              </a:ext>
            </a:extLst>
          </p:cNvPr>
          <p:cNvSpPr/>
          <p:nvPr/>
        </p:nvSpPr>
        <p:spPr>
          <a:xfrm>
            <a:off x="8140219" y="3990398"/>
            <a:ext cx="1842783" cy="13811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41EC75AE-EDF6-423D-7AC7-6A654FB81B6F}"/>
              </a:ext>
            </a:extLst>
          </p:cNvPr>
          <p:cNvSpPr txBox="1"/>
          <p:nvPr/>
        </p:nvSpPr>
        <p:spPr>
          <a:xfrm>
            <a:off x="10585704" y="3907852"/>
            <a:ext cx="1059393" cy="369332"/>
          </a:xfrm>
          <a:prstGeom prst="rect">
            <a:avLst/>
          </a:prstGeom>
          <a:noFill/>
        </p:spPr>
        <p:txBody>
          <a:bodyPr wrap="none" rtlCol="0">
            <a:spAutoFit/>
          </a:bodyPr>
          <a:lstStyle/>
          <a:p>
            <a:r>
              <a:rPr lang="en-US" altLang="zh-CN" b="1" dirty="0">
                <a:solidFill>
                  <a:srgbClr val="C00000"/>
                </a:solidFill>
              </a:rPr>
              <a:t>Arm core</a:t>
            </a:r>
            <a:endParaRPr lang="zh-CN" altLang="en-US" b="1" dirty="0">
              <a:solidFill>
                <a:srgbClr val="C00000"/>
              </a:solidFill>
            </a:endParaRPr>
          </a:p>
        </p:txBody>
      </p:sp>
      <p:cxnSp>
        <p:nvCxnSpPr>
          <p:cNvPr id="9" name="直接箭头连接符 8">
            <a:extLst>
              <a:ext uri="{FF2B5EF4-FFF2-40B4-BE49-F238E27FC236}">
                <a16:creationId xmlns:a16="http://schemas.microsoft.com/office/drawing/2014/main" id="{0394713C-E273-71FB-8ADE-9A46661F870E}"/>
              </a:ext>
            </a:extLst>
          </p:cNvPr>
          <p:cNvCxnSpPr>
            <a:stCxn id="6" idx="1"/>
          </p:cNvCxnSpPr>
          <p:nvPr/>
        </p:nvCxnSpPr>
        <p:spPr>
          <a:xfrm flipH="1">
            <a:off x="9983002" y="4092518"/>
            <a:ext cx="602702"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E5D8CD34-1173-7A67-AA19-EB79457D00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8300" y="3233057"/>
            <a:ext cx="2971846" cy="2583876"/>
          </a:xfrm>
          <a:prstGeom prst="rect">
            <a:avLst/>
          </a:prstGeom>
        </p:spPr>
      </p:pic>
      <p:sp>
        <p:nvSpPr>
          <p:cNvPr id="11" name="Inhaltsplatzhalter 4">
            <a:extLst>
              <a:ext uri="{FF2B5EF4-FFF2-40B4-BE49-F238E27FC236}">
                <a16:creationId xmlns:a16="http://schemas.microsoft.com/office/drawing/2014/main" id="{89F2D786-299C-0DF4-4011-002B8FC407BD}"/>
              </a:ext>
            </a:extLst>
          </p:cNvPr>
          <p:cNvSpPr txBox="1"/>
          <p:nvPr/>
        </p:nvSpPr>
        <p:spPr>
          <a:xfrm flipH="1">
            <a:off x="840560" y="1392064"/>
            <a:ext cx="5095951" cy="1161472"/>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ts val="2300"/>
              </a:lnSpc>
              <a:spcAft>
                <a:spcPts val="1200"/>
              </a:spcAft>
              <a:buNone/>
            </a:pPr>
            <a:r>
              <a:rPr lang="zh-CN" altLang="en-US" sz="2000" b="1" dirty="0">
                <a:solidFill>
                  <a:schemeClr val="accent3"/>
                </a:solidFill>
                <a:latin typeface="Times New Roman" panose="02020603050405020304" pitchFamily="18" charset="0"/>
                <a:ea typeface="思源黑体 CN Medium" panose="020B0600000000000000" pitchFamily="34" charset="-122"/>
                <a:cs typeface="Times New Roman" panose="02020603050405020304" pitchFamily="18" charset="0"/>
                <a:sym typeface="思源黑体 CN Medium" panose="020B0600000000000000" pitchFamily="34" charset="-122"/>
              </a:rPr>
              <a:t>应用场景</a:t>
            </a:r>
            <a:endParaRPr lang="en-US" sz="1800" b="1" dirty="0">
              <a:solidFill>
                <a:schemeClr val="accent3"/>
              </a:solidFill>
              <a:latin typeface="Times New Roman" panose="02020603050405020304" pitchFamily="18" charset="0"/>
              <a:ea typeface="思源黑体 CN Medium" panose="020B0600000000000000" pitchFamily="34" charset="-122"/>
              <a:cs typeface="Times New Roman" panose="02020603050405020304" pitchFamily="18" charset="0"/>
              <a:sym typeface="思源黑体 CN Medium" panose="020B0600000000000000" pitchFamily="34" charset="-122"/>
            </a:endParaRPr>
          </a:p>
          <a:p>
            <a:pPr>
              <a:lnSpc>
                <a:spcPts val="2300"/>
              </a:lnSpc>
              <a:spcAft>
                <a:spcPts val="1200"/>
              </a:spcAft>
            </a:pPr>
            <a:r>
              <a:rPr lang="en-US" altLang="zh-CN" sz="1400" dirty="0">
                <a:solidFill>
                  <a:srgbClr val="232222"/>
                </a:solidFill>
                <a:latin typeface="Times New Roman" panose="02020603050405020304" pitchFamily="18" charset="0"/>
                <a:ea typeface="思源黑体 CN Medium" panose="020B0600000000000000" pitchFamily="34" charset="-122"/>
                <a:cs typeface="Times New Roman" panose="02020603050405020304" pitchFamily="18" charset="0"/>
                <a:sym typeface="思源黑体 CN Medium" panose="020B0600000000000000" pitchFamily="34" charset="-122"/>
              </a:rPr>
              <a:t>AI</a:t>
            </a:r>
            <a:r>
              <a:rPr lang="zh-CN" altLang="en-US" sz="1400" dirty="0">
                <a:solidFill>
                  <a:srgbClr val="232222"/>
                </a:solidFill>
                <a:latin typeface="Times New Roman" panose="02020603050405020304" pitchFamily="18" charset="0"/>
                <a:ea typeface="思源黑体 CN Medium" panose="020B0600000000000000" pitchFamily="34" charset="-122"/>
                <a:cs typeface="Times New Roman" panose="02020603050405020304" pitchFamily="18" charset="0"/>
                <a:sym typeface="思源黑体 CN Medium" panose="020B0600000000000000" pitchFamily="34" charset="-122"/>
              </a:rPr>
              <a:t>应用端侧部署：功耗限制、延迟要求、通信与信息安全</a:t>
            </a:r>
            <a:endParaRPr lang="en-US" altLang="zh-CN" sz="1400" dirty="0">
              <a:solidFill>
                <a:srgbClr val="232222"/>
              </a:solidFill>
              <a:latin typeface="Times New Roman" panose="02020603050405020304" pitchFamily="18" charset="0"/>
              <a:ea typeface="思源黑体 CN Medium" panose="020B0600000000000000" pitchFamily="34" charset="-122"/>
              <a:cs typeface="Times New Roman" panose="02020603050405020304" pitchFamily="18" charset="0"/>
              <a:sym typeface="思源黑体 CN Medium" panose="020B0600000000000000" pitchFamily="34" charset="-122"/>
            </a:endParaRPr>
          </a:p>
          <a:p>
            <a:pPr>
              <a:lnSpc>
                <a:spcPts val="2300"/>
              </a:lnSpc>
              <a:spcAft>
                <a:spcPts val="1200"/>
              </a:spcAft>
            </a:pPr>
            <a:r>
              <a:rPr lang="zh-CN" altLang="en-US" sz="1400" dirty="0">
                <a:solidFill>
                  <a:srgbClr val="232222"/>
                </a:solidFill>
                <a:latin typeface="Times New Roman" panose="02020603050405020304" pitchFamily="18" charset="0"/>
                <a:ea typeface="思源黑体 CN Medium" panose="020B0600000000000000" pitchFamily="34" charset="-122"/>
                <a:cs typeface="Times New Roman" panose="02020603050405020304" pitchFamily="18" charset="0"/>
                <a:sym typeface="思源黑体 CN Medium" panose="020B0600000000000000" pitchFamily="34" charset="-122"/>
              </a:rPr>
              <a:t>硬件加速</a:t>
            </a:r>
            <a:r>
              <a:rPr lang="en-US" altLang="zh-CN" sz="1400" dirty="0">
                <a:solidFill>
                  <a:srgbClr val="232222"/>
                </a:solidFill>
                <a:latin typeface="Times New Roman" panose="02020603050405020304" pitchFamily="18" charset="0"/>
                <a:ea typeface="思源黑体 CN Medium" panose="020B0600000000000000" pitchFamily="34" charset="-122"/>
                <a:cs typeface="Times New Roman" panose="02020603050405020304" pitchFamily="18" charset="0"/>
                <a:sym typeface="思源黑体 CN Medium" panose="020B0600000000000000" pitchFamily="34" charset="-122"/>
              </a:rPr>
              <a:t>SoC</a:t>
            </a:r>
            <a:r>
              <a:rPr lang="zh-CN" altLang="en-US" sz="1400" dirty="0">
                <a:solidFill>
                  <a:srgbClr val="232222"/>
                </a:solidFill>
                <a:latin typeface="Times New Roman" panose="02020603050405020304" pitchFamily="18" charset="0"/>
                <a:ea typeface="思源黑体 CN Medium" panose="020B0600000000000000" pitchFamily="34" charset="-122"/>
                <a:cs typeface="Times New Roman" panose="02020603050405020304" pitchFamily="18" charset="0"/>
                <a:sym typeface="思源黑体 CN Medium" panose="020B0600000000000000" pitchFamily="34" charset="-122"/>
              </a:rPr>
              <a:t>的优势：低功耗、集成度高、灵活性高</a:t>
            </a:r>
          </a:p>
        </p:txBody>
      </p:sp>
    </p:spTree>
    <p:extLst>
      <p:ext uri="{BB962C8B-B14F-4D97-AF65-F5344CB8AC3E}">
        <p14:creationId xmlns:p14="http://schemas.microsoft.com/office/powerpoint/2010/main" val="3497750557"/>
      </p:ext>
    </p:extLst>
  </p:cSld>
  <p:clrMapOvr>
    <a:masterClrMapping/>
  </p:clrMapOvr>
  <mc:AlternateContent xmlns:mc="http://schemas.openxmlformats.org/markup-compatibility/2006" xmlns:p14="http://schemas.microsoft.com/office/powerpoint/2010/main">
    <mc:Choice Requires="p14">
      <p:transition p14:dur="10" advTm="10299"/>
    </mc:Choice>
    <mc:Fallback xmlns="">
      <p:transition advTm="1029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Inhaltsplatzhalter 4"/>
          <p:cNvSpPr txBox="1"/>
          <p:nvPr/>
        </p:nvSpPr>
        <p:spPr>
          <a:xfrm>
            <a:off x="6182339" y="1339836"/>
            <a:ext cx="5647712" cy="1610313"/>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ts val="2300"/>
              </a:lnSpc>
              <a:spcAft>
                <a:spcPts val="1200"/>
              </a:spcAft>
              <a:buNone/>
            </a:pPr>
            <a:r>
              <a:rPr lang="zh-CN" altLang="en-US" sz="2000" b="1" dirty="0">
                <a:solidFill>
                  <a:schemeClr val="accent3"/>
                </a:solidFill>
                <a:latin typeface="Times New Roman" panose="02020603050405020304" pitchFamily="18" charset="0"/>
                <a:ea typeface="思源黑体 CN Medium" panose="020B0600000000000000" pitchFamily="34" charset="-122"/>
                <a:cs typeface="Times New Roman" panose="02020603050405020304" pitchFamily="18" charset="0"/>
                <a:sym typeface="思源黑体 CN Medium" panose="020B0600000000000000" pitchFamily="34" charset="-122"/>
              </a:rPr>
              <a:t>结构分析</a:t>
            </a:r>
            <a:endParaRPr lang="en-US" altLang="zh-CN" sz="2000" b="1" dirty="0">
              <a:solidFill>
                <a:schemeClr val="accent3"/>
              </a:solidFill>
              <a:latin typeface="Times New Roman" panose="02020603050405020304" pitchFamily="18" charset="0"/>
              <a:ea typeface="思源黑体 CN Medium" panose="020B0600000000000000" pitchFamily="34" charset="-122"/>
              <a:cs typeface="Times New Roman" panose="02020603050405020304" pitchFamily="18" charset="0"/>
              <a:sym typeface="思源黑体 CN Medium" panose="020B0600000000000000" pitchFamily="34" charset="-122"/>
            </a:endParaRPr>
          </a:p>
          <a:p>
            <a:pPr>
              <a:lnSpc>
                <a:spcPts val="2300"/>
              </a:lnSpc>
              <a:spcAft>
                <a:spcPts val="1200"/>
              </a:spcAft>
            </a:pPr>
            <a:r>
              <a:rPr lang="zh-CN" altLang="en-US" sz="1400" dirty="0">
                <a:solidFill>
                  <a:srgbClr val="232222"/>
                </a:solidFill>
                <a:latin typeface="Times New Roman" panose="02020603050405020304" pitchFamily="18" charset="0"/>
                <a:ea typeface="思源黑体 CN Medium" panose="020B0600000000000000" pitchFamily="34" charset="-122"/>
                <a:cs typeface="Times New Roman" panose="02020603050405020304" pitchFamily="18" charset="0"/>
                <a:sym typeface="思源黑体 CN Medium" panose="020B0600000000000000" pitchFamily="34" charset="-122"/>
              </a:rPr>
              <a:t>高性能处理器核心：提供广泛的软件生态及系统支持</a:t>
            </a:r>
            <a:endParaRPr lang="en-US" altLang="zh-CN" sz="1400" dirty="0">
              <a:solidFill>
                <a:srgbClr val="232222"/>
              </a:solidFill>
              <a:latin typeface="Times New Roman" panose="02020603050405020304" pitchFamily="18" charset="0"/>
              <a:ea typeface="思源黑体 CN Medium" panose="020B0600000000000000" pitchFamily="34" charset="-122"/>
              <a:cs typeface="Times New Roman" panose="02020603050405020304" pitchFamily="18" charset="0"/>
              <a:sym typeface="思源黑体 CN Medium" panose="020B0600000000000000" pitchFamily="34" charset="-122"/>
            </a:endParaRPr>
          </a:p>
          <a:p>
            <a:pPr>
              <a:lnSpc>
                <a:spcPts val="2300"/>
              </a:lnSpc>
              <a:spcAft>
                <a:spcPts val="1200"/>
              </a:spcAft>
            </a:pPr>
            <a:r>
              <a:rPr lang="en-US" altLang="zh-CN" sz="1400" dirty="0">
                <a:solidFill>
                  <a:srgbClr val="232222"/>
                </a:solidFill>
                <a:latin typeface="Times New Roman" panose="02020603050405020304" pitchFamily="18" charset="0"/>
                <a:ea typeface="思源黑体 CN Medium" panose="020B0600000000000000" pitchFamily="34" charset="-122"/>
                <a:cs typeface="Times New Roman" panose="02020603050405020304" pitchFamily="18" charset="0"/>
                <a:sym typeface="思源黑体 CN Medium" panose="020B0600000000000000" pitchFamily="34" charset="-122"/>
              </a:rPr>
              <a:t>FPGA</a:t>
            </a:r>
            <a:r>
              <a:rPr lang="zh-CN" altLang="en-US" sz="1400" dirty="0">
                <a:solidFill>
                  <a:srgbClr val="232222"/>
                </a:solidFill>
                <a:latin typeface="Times New Roman" panose="02020603050405020304" pitchFamily="18" charset="0"/>
                <a:ea typeface="思源黑体 CN Medium" panose="020B0600000000000000" pitchFamily="34" charset="-122"/>
                <a:cs typeface="Times New Roman" panose="02020603050405020304" pitchFamily="18" charset="0"/>
                <a:sym typeface="思源黑体 CN Medium" panose="020B0600000000000000" pitchFamily="34" charset="-122"/>
              </a:rPr>
              <a:t>模块：满足不同模型的硬件加速需求</a:t>
            </a:r>
            <a:endParaRPr lang="en-US" altLang="zh-CN" sz="1400" dirty="0">
              <a:solidFill>
                <a:srgbClr val="232222"/>
              </a:solidFill>
              <a:latin typeface="Times New Roman" panose="02020603050405020304" pitchFamily="18" charset="0"/>
              <a:ea typeface="思源黑体 CN Medium" panose="020B0600000000000000" pitchFamily="34" charset="-122"/>
              <a:cs typeface="Times New Roman" panose="02020603050405020304" pitchFamily="18" charset="0"/>
              <a:sym typeface="思源黑体 CN Medium" panose="020B0600000000000000" pitchFamily="34" charset="-122"/>
            </a:endParaRPr>
          </a:p>
          <a:p>
            <a:pPr>
              <a:lnSpc>
                <a:spcPts val="2300"/>
              </a:lnSpc>
              <a:spcAft>
                <a:spcPts val="1200"/>
              </a:spcAft>
            </a:pPr>
            <a:r>
              <a:rPr lang="zh-CN" altLang="en-US" sz="1400" dirty="0">
                <a:solidFill>
                  <a:srgbClr val="232222"/>
                </a:solidFill>
                <a:latin typeface="Times New Roman" panose="02020603050405020304" pitchFamily="18" charset="0"/>
                <a:ea typeface="思源黑体 CN Medium" panose="020B0600000000000000" pitchFamily="34" charset="-122"/>
                <a:cs typeface="Times New Roman" panose="02020603050405020304" pitchFamily="18" charset="0"/>
                <a:sym typeface="思源黑体 CN Medium" panose="020B0600000000000000" pitchFamily="34" charset="-122"/>
              </a:rPr>
              <a:t>通信及接口模块：提供数据通信和外设适配</a:t>
            </a:r>
            <a:endParaRPr lang="en-US" altLang="zh-CN" sz="1400" dirty="0">
              <a:solidFill>
                <a:srgbClr val="232222"/>
              </a:solidFill>
              <a:latin typeface="Times New Roman" panose="02020603050405020304" pitchFamily="18" charset="0"/>
              <a:ea typeface="思源黑体 CN Medium" panose="020B0600000000000000" pitchFamily="34" charset="-122"/>
              <a:cs typeface="Times New Roman" panose="02020603050405020304" pitchFamily="18" charset="0"/>
              <a:sym typeface="思源黑体 CN Medium" panose="020B0600000000000000" pitchFamily="34" charset="-122"/>
            </a:endParaRPr>
          </a:p>
        </p:txBody>
      </p:sp>
      <p:sp>
        <p:nvSpPr>
          <p:cNvPr id="40" name="Pentagon 6_1">
            <a:extLst>
              <a:ext uri="{FF2B5EF4-FFF2-40B4-BE49-F238E27FC236}">
                <a16:creationId xmlns:a16="http://schemas.microsoft.com/office/drawing/2014/main" id="{F04D16D6-3AF0-45CC-9C2D-D6B6070A56A6}"/>
              </a:ext>
            </a:extLst>
          </p:cNvPr>
          <p:cNvSpPr/>
          <p:nvPr/>
        </p:nvSpPr>
        <p:spPr>
          <a:xfrm>
            <a:off x="0" y="531656"/>
            <a:ext cx="1943100"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id="{2A69AE86-C14E-4BD0-9435-E90771BE319D}"/>
              </a:ext>
            </a:extLst>
          </p:cNvPr>
          <p:cNvSpPr txBox="1"/>
          <p:nvPr/>
        </p:nvSpPr>
        <p:spPr>
          <a:xfrm>
            <a:off x="42821" y="642567"/>
            <a:ext cx="1595479" cy="584775"/>
          </a:xfrm>
          <a:prstGeom prst="rect">
            <a:avLst/>
          </a:prstGeom>
          <a:noFill/>
        </p:spPr>
        <p:txBody>
          <a:bodyPr wrap="square" rtlCol="0">
            <a:spAutoFit/>
          </a:bodyPr>
          <a:lstStyle/>
          <a:p>
            <a:pPr algn="dist"/>
            <a:r>
              <a:rPr lang="zh-CN" altLang="en-US"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硬件加速</a:t>
            </a:r>
            <a:endParaRPr lang="en-US" altLang="zh-CN"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endParaRPr>
          </a:p>
          <a:p>
            <a:pPr algn="dist"/>
            <a:r>
              <a:rPr lang="en-US" altLang="zh-CN"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SoC</a:t>
            </a:r>
            <a:r>
              <a:rPr lang="zh-CN" altLang="en-US"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简介</a:t>
            </a:r>
          </a:p>
        </p:txBody>
      </p:sp>
      <p:pic>
        <p:nvPicPr>
          <p:cNvPr id="7" name="图片 6">
            <a:extLst>
              <a:ext uri="{FF2B5EF4-FFF2-40B4-BE49-F238E27FC236}">
                <a16:creationId xmlns:a16="http://schemas.microsoft.com/office/drawing/2014/main" id="{CBC6F459-8596-43DB-A170-018A679D3C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6024" y="2946533"/>
            <a:ext cx="3560684" cy="3907851"/>
          </a:xfrm>
          <a:prstGeom prst="rect">
            <a:avLst/>
          </a:prstGeom>
        </p:spPr>
      </p:pic>
      <p:sp>
        <p:nvSpPr>
          <p:cNvPr id="3" name="矩形 2">
            <a:extLst>
              <a:ext uri="{FF2B5EF4-FFF2-40B4-BE49-F238E27FC236}">
                <a16:creationId xmlns:a16="http://schemas.microsoft.com/office/drawing/2014/main" id="{266DC927-BAD1-3857-36AF-18CBF3E3B6F9}"/>
              </a:ext>
            </a:extLst>
          </p:cNvPr>
          <p:cNvSpPr/>
          <p:nvPr/>
        </p:nvSpPr>
        <p:spPr>
          <a:xfrm>
            <a:off x="8140219" y="3990398"/>
            <a:ext cx="1842783" cy="13811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B388B6FA-37A0-EF4B-04FD-81B7A7AACD44}"/>
              </a:ext>
            </a:extLst>
          </p:cNvPr>
          <p:cNvSpPr/>
          <p:nvPr/>
        </p:nvSpPr>
        <p:spPr>
          <a:xfrm>
            <a:off x="8007927" y="6047220"/>
            <a:ext cx="1616077" cy="40149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F72AD62E-FD0D-6F2D-6CE4-C5322A243F5E}"/>
              </a:ext>
            </a:extLst>
          </p:cNvPr>
          <p:cNvSpPr txBox="1"/>
          <p:nvPr/>
        </p:nvSpPr>
        <p:spPr>
          <a:xfrm>
            <a:off x="10447588" y="6264050"/>
            <a:ext cx="1219918" cy="369332"/>
          </a:xfrm>
          <a:prstGeom prst="rect">
            <a:avLst/>
          </a:prstGeom>
          <a:noFill/>
        </p:spPr>
        <p:txBody>
          <a:bodyPr wrap="square" rtlCol="0">
            <a:spAutoFit/>
          </a:bodyPr>
          <a:lstStyle/>
          <a:p>
            <a:r>
              <a:rPr lang="en-US" altLang="zh-CN" b="1" dirty="0">
                <a:solidFill>
                  <a:srgbClr val="C00000"/>
                </a:solidFill>
              </a:rPr>
              <a:t>FPGA</a:t>
            </a:r>
            <a:r>
              <a:rPr lang="zh-CN" altLang="en-US" b="1" dirty="0">
                <a:solidFill>
                  <a:srgbClr val="C00000"/>
                </a:solidFill>
              </a:rPr>
              <a:t>模块</a:t>
            </a:r>
          </a:p>
        </p:txBody>
      </p:sp>
      <p:cxnSp>
        <p:nvCxnSpPr>
          <p:cNvPr id="6" name="直接箭头连接符 5">
            <a:extLst>
              <a:ext uri="{FF2B5EF4-FFF2-40B4-BE49-F238E27FC236}">
                <a16:creationId xmlns:a16="http://schemas.microsoft.com/office/drawing/2014/main" id="{625B9097-8FC4-B03C-05C0-494A8F444D1A}"/>
              </a:ext>
            </a:extLst>
          </p:cNvPr>
          <p:cNvCxnSpPr>
            <a:cxnSpLocks/>
            <a:stCxn id="2" idx="1"/>
          </p:cNvCxnSpPr>
          <p:nvPr/>
        </p:nvCxnSpPr>
        <p:spPr>
          <a:xfrm flipH="1">
            <a:off x="9607336" y="6448716"/>
            <a:ext cx="840252"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06942E58-0B41-ED37-F20B-0C1321AF5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8300" y="3233057"/>
            <a:ext cx="2971846" cy="2583876"/>
          </a:xfrm>
          <a:prstGeom prst="rect">
            <a:avLst/>
          </a:prstGeom>
        </p:spPr>
      </p:pic>
      <p:sp>
        <p:nvSpPr>
          <p:cNvPr id="11" name="Inhaltsplatzhalter 4">
            <a:extLst>
              <a:ext uri="{FF2B5EF4-FFF2-40B4-BE49-F238E27FC236}">
                <a16:creationId xmlns:a16="http://schemas.microsoft.com/office/drawing/2014/main" id="{12DBFC43-1A3C-440D-0394-81ABFC46658E}"/>
              </a:ext>
            </a:extLst>
          </p:cNvPr>
          <p:cNvSpPr txBox="1"/>
          <p:nvPr/>
        </p:nvSpPr>
        <p:spPr>
          <a:xfrm flipH="1">
            <a:off x="840560" y="1392064"/>
            <a:ext cx="5095951" cy="1161472"/>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ts val="2300"/>
              </a:lnSpc>
              <a:spcAft>
                <a:spcPts val="1200"/>
              </a:spcAft>
              <a:buNone/>
            </a:pPr>
            <a:r>
              <a:rPr lang="zh-CN" altLang="en-US" sz="2000" b="1" dirty="0">
                <a:solidFill>
                  <a:schemeClr val="accent3"/>
                </a:solidFill>
                <a:latin typeface="Times New Roman" panose="02020603050405020304" pitchFamily="18" charset="0"/>
                <a:ea typeface="思源黑体 CN Medium" panose="020B0600000000000000" pitchFamily="34" charset="-122"/>
                <a:cs typeface="Times New Roman" panose="02020603050405020304" pitchFamily="18" charset="0"/>
                <a:sym typeface="思源黑体 CN Medium" panose="020B0600000000000000" pitchFamily="34" charset="-122"/>
              </a:rPr>
              <a:t>应用场景</a:t>
            </a:r>
            <a:endParaRPr lang="en-US" sz="1800" b="1" dirty="0">
              <a:solidFill>
                <a:schemeClr val="accent3"/>
              </a:solidFill>
              <a:latin typeface="Times New Roman" panose="02020603050405020304" pitchFamily="18" charset="0"/>
              <a:ea typeface="思源黑体 CN Medium" panose="020B0600000000000000" pitchFamily="34" charset="-122"/>
              <a:cs typeface="Times New Roman" panose="02020603050405020304" pitchFamily="18" charset="0"/>
              <a:sym typeface="思源黑体 CN Medium" panose="020B0600000000000000" pitchFamily="34" charset="-122"/>
            </a:endParaRPr>
          </a:p>
          <a:p>
            <a:pPr>
              <a:lnSpc>
                <a:spcPts val="2300"/>
              </a:lnSpc>
              <a:spcAft>
                <a:spcPts val="1200"/>
              </a:spcAft>
            </a:pPr>
            <a:r>
              <a:rPr lang="en-US" altLang="zh-CN" sz="1400" dirty="0">
                <a:solidFill>
                  <a:srgbClr val="232222"/>
                </a:solidFill>
                <a:latin typeface="Times New Roman" panose="02020603050405020304" pitchFamily="18" charset="0"/>
                <a:ea typeface="思源黑体 CN Medium" panose="020B0600000000000000" pitchFamily="34" charset="-122"/>
                <a:cs typeface="Times New Roman" panose="02020603050405020304" pitchFamily="18" charset="0"/>
                <a:sym typeface="思源黑体 CN Medium" panose="020B0600000000000000" pitchFamily="34" charset="-122"/>
              </a:rPr>
              <a:t>AI</a:t>
            </a:r>
            <a:r>
              <a:rPr lang="zh-CN" altLang="en-US" sz="1400" dirty="0">
                <a:solidFill>
                  <a:srgbClr val="232222"/>
                </a:solidFill>
                <a:latin typeface="Times New Roman" panose="02020603050405020304" pitchFamily="18" charset="0"/>
                <a:ea typeface="思源黑体 CN Medium" panose="020B0600000000000000" pitchFamily="34" charset="-122"/>
                <a:cs typeface="Times New Roman" panose="02020603050405020304" pitchFamily="18" charset="0"/>
                <a:sym typeface="思源黑体 CN Medium" panose="020B0600000000000000" pitchFamily="34" charset="-122"/>
              </a:rPr>
              <a:t>应用端侧部署：功耗限制、延迟要求、通信与信息安全</a:t>
            </a:r>
            <a:endParaRPr lang="en-US" altLang="zh-CN" sz="1400" dirty="0">
              <a:solidFill>
                <a:srgbClr val="232222"/>
              </a:solidFill>
              <a:latin typeface="Times New Roman" panose="02020603050405020304" pitchFamily="18" charset="0"/>
              <a:ea typeface="思源黑体 CN Medium" panose="020B0600000000000000" pitchFamily="34" charset="-122"/>
              <a:cs typeface="Times New Roman" panose="02020603050405020304" pitchFamily="18" charset="0"/>
              <a:sym typeface="思源黑体 CN Medium" panose="020B0600000000000000" pitchFamily="34" charset="-122"/>
            </a:endParaRPr>
          </a:p>
          <a:p>
            <a:pPr>
              <a:lnSpc>
                <a:spcPts val="2300"/>
              </a:lnSpc>
              <a:spcAft>
                <a:spcPts val="1200"/>
              </a:spcAft>
            </a:pPr>
            <a:r>
              <a:rPr lang="zh-CN" altLang="en-US" sz="1400" dirty="0">
                <a:solidFill>
                  <a:srgbClr val="232222"/>
                </a:solidFill>
                <a:latin typeface="Times New Roman" panose="02020603050405020304" pitchFamily="18" charset="0"/>
                <a:ea typeface="思源黑体 CN Medium" panose="020B0600000000000000" pitchFamily="34" charset="-122"/>
                <a:cs typeface="Times New Roman" panose="02020603050405020304" pitchFamily="18" charset="0"/>
                <a:sym typeface="思源黑体 CN Medium" panose="020B0600000000000000" pitchFamily="34" charset="-122"/>
              </a:rPr>
              <a:t>硬件加速</a:t>
            </a:r>
            <a:r>
              <a:rPr lang="en-US" altLang="zh-CN" sz="1400" dirty="0">
                <a:solidFill>
                  <a:srgbClr val="232222"/>
                </a:solidFill>
                <a:latin typeface="Times New Roman" panose="02020603050405020304" pitchFamily="18" charset="0"/>
                <a:ea typeface="思源黑体 CN Medium" panose="020B0600000000000000" pitchFamily="34" charset="-122"/>
                <a:cs typeface="Times New Roman" panose="02020603050405020304" pitchFamily="18" charset="0"/>
                <a:sym typeface="思源黑体 CN Medium" panose="020B0600000000000000" pitchFamily="34" charset="-122"/>
              </a:rPr>
              <a:t>SoC</a:t>
            </a:r>
            <a:r>
              <a:rPr lang="zh-CN" altLang="en-US" sz="1400" dirty="0">
                <a:solidFill>
                  <a:srgbClr val="232222"/>
                </a:solidFill>
                <a:latin typeface="Times New Roman" panose="02020603050405020304" pitchFamily="18" charset="0"/>
                <a:ea typeface="思源黑体 CN Medium" panose="020B0600000000000000" pitchFamily="34" charset="-122"/>
                <a:cs typeface="Times New Roman" panose="02020603050405020304" pitchFamily="18" charset="0"/>
                <a:sym typeface="思源黑体 CN Medium" panose="020B0600000000000000" pitchFamily="34" charset="-122"/>
              </a:rPr>
              <a:t>的优势：低功耗、集成度高、灵活性高</a:t>
            </a:r>
          </a:p>
        </p:txBody>
      </p:sp>
    </p:spTree>
    <p:extLst>
      <p:ext uri="{BB962C8B-B14F-4D97-AF65-F5344CB8AC3E}">
        <p14:creationId xmlns:p14="http://schemas.microsoft.com/office/powerpoint/2010/main" val="1247529075"/>
      </p:ext>
    </p:extLst>
  </p:cSld>
  <p:clrMapOvr>
    <a:masterClrMapping/>
  </p:clrMapOvr>
  <mc:AlternateContent xmlns:mc="http://schemas.openxmlformats.org/markup-compatibility/2006" xmlns:p14="http://schemas.microsoft.com/office/powerpoint/2010/main">
    <mc:Choice Requires="p14">
      <p:transition p14:dur="10" advTm="20117"/>
    </mc:Choice>
    <mc:Fallback xmlns="">
      <p:transition advTm="2011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CF0D450-DA83-4655-BABE-7A2A6D787CF6}"/>
              </a:ext>
            </a:extLst>
          </p:cNvPr>
          <p:cNvSpPr txBox="1"/>
          <p:nvPr/>
        </p:nvSpPr>
        <p:spPr>
          <a:xfrm>
            <a:off x="840560" y="1531296"/>
            <a:ext cx="3855265" cy="707886"/>
          </a:xfrm>
          <a:prstGeom prst="rect">
            <a:avLst/>
          </a:prstGeom>
          <a:noFill/>
        </p:spPr>
        <p:txBody>
          <a:bodyPr wrap="square" rtlCol="0">
            <a:spAutoFit/>
          </a:bodyPr>
          <a:lstStyle/>
          <a:p>
            <a:pPr algn="just"/>
            <a:r>
              <a:rPr lang="zh-CN" altLang="en-US" sz="1600" b="1" dirty="0">
                <a:solidFill>
                  <a:schemeClr val="bg1">
                    <a:lumMod val="50000"/>
                  </a:schemeClr>
                </a:solidFill>
                <a:latin typeface="思源黑体 CN Heavy"/>
                <a:ea typeface="思源黑体 CN Medium" panose="020B0600000000000000"/>
                <a:cs typeface="Times New Roman" panose="02020603050405020304" pitchFamily="18" charset="0"/>
              </a:rPr>
              <a:t>顺序双发射六级流水线：提升主频与</a:t>
            </a:r>
            <a:r>
              <a:rPr lang="en-US" altLang="zh-CN" sz="1600" b="1" dirty="0">
                <a:solidFill>
                  <a:schemeClr val="bg1">
                    <a:lumMod val="50000"/>
                  </a:schemeClr>
                </a:solidFill>
                <a:latin typeface="思源黑体 CN Heavy"/>
                <a:ea typeface="思源黑体 CN Medium" panose="020B0600000000000000"/>
                <a:cs typeface="Times New Roman" panose="02020603050405020304" pitchFamily="18" charset="0"/>
              </a:rPr>
              <a:t>IPC</a:t>
            </a:r>
          </a:p>
          <a:p>
            <a:pPr algn="just"/>
            <a:endParaRPr lang="en-US" altLang="zh-CN" sz="1200" b="1" dirty="0">
              <a:latin typeface="思源黑体 CN Heavy"/>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ea typeface="思源黑体 CN Medium" panose="020B0600000000000000"/>
                <a:cs typeface="Times New Roman" panose="02020603050405020304" pitchFamily="18" charset="0"/>
              </a:rPr>
              <a:t>实现</a:t>
            </a:r>
            <a:r>
              <a:rPr lang="en-US" altLang="zh-CN" sz="1200" b="1" dirty="0">
                <a:latin typeface="Times New Roman" panose="02020603050405020304" pitchFamily="18" charset="0"/>
                <a:ea typeface="思源黑体 CN Medium" panose="020B0600000000000000"/>
                <a:cs typeface="Times New Roman" panose="02020603050405020304" pitchFamily="18" charset="0"/>
              </a:rPr>
              <a:t>MIPS32</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指令集中的</a:t>
            </a:r>
            <a:r>
              <a:rPr lang="en-US" altLang="zh-CN" sz="1200" b="1" dirty="0">
                <a:latin typeface="Times New Roman" panose="02020603050405020304" pitchFamily="18" charset="0"/>
                <a:ea typeface="思源黑体 CN Medium" panose="020B0600000000000000"/>
                <a:cs typeface="Times New Roman" panose="02020603050405020304" pitchFamily="18" charset="0"/>
              </a:rPr>
              <a:t>66</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条指令</a:t>
            </a: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p:txBody>
      </p:sp>
      <p:sp>
        <p:nvSpPr>
          <p:cNvPr id="52" name="Pentagon 6_1">
            <a:extLst>
              <a:ext uri="{FF2B5EF4-FFF2-40B4-BE49-F238E27FC236}">
                <a16:creationId xmlns:a16="http://schemas.microsoft.com/office/drawing/2014/main" id="{AF00C5AC-1046-411F-939E-89D5936C785B}"/>
              </a:ext>
            </a:extLst>
          </p:cNvPr>
          <p:cNvSpPr/>
          <p:nvPr/>
        </p:nvSpPr>
        <p:spPr>
          <a:xfrm>
            <a:off x="-1" y="531656"/>
            <a:ext cx="1926771"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8699EC9A-81A9-4AD6-9962-57AA5A2F4CD8}"/>
              </a:ext>
            </a:extLst>
          </p:cNvPr>
          <p:cNvSpPr txBox="1"/>
          <p:nvPr/>
        </p:nvSpPr>
        <p:spPr>
          <a:xfrm>
            <a:off x="42820" y="713203"/>
            <a:ext cx="1595479" cy="338554"/>
          </a:xfrm>
          <a:prstGeom prst="rect">
            <a:avLst/>
          </a:prstGeom>
          <a:noFill/>
        </p:spPr>
        <p:txBody>
          <a:bodyPr wrap="square" rtlCol="0">
            <a:spAutoFit/>
          </a:bodyPr>
          <a:lstStyle/>
          <a:p>
            <a:pPr algn="dist"/>
            <a:r>
              <a:rPr lang="zh-CN" altLang="en-US"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高性能</a:t>
            </a:r>
            <a:r>
              <a:rPr lang="en-US" altLang="zh-CN"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CPU</a:t>
            </a:r>
            <a:r>
              <a:rPr lang="zh-CN" altLang="en-US"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设计</a:t>
            </a:r>
          </a:p>
        </p:txBody>
      </p:sp>
      <p:sp>
        <p:nvSpPr>
          <p:cNvPr id="2" name="矩形 1">
            <a:extLst>
              <a:ext uri="{FF2B5EF4-FFF2-40B4-BE49-F238E27FC236}">
                <a16:creationId xmlns:a16="http://schemas.microsoft.com/office/drawing/2014/main" id="{C4F9B62D-7160-E77B-B44B-3098A87763E5}"/>
              </a:ext>
            </a:extLst>
          </p:cNvPr>
          <p:cNvSpPr/>
          <p:nvPr/>
        </p:nvSpPr>
        <p:spPr>
          <a:xfrm>
            <a:off x="5467926" y="2220164"/>
            <a:ext cx="6651495" cy="44187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9399F2BE-3169-6593-1904-21A93CD48B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94155" y="1531296"/>
            <a:ext cx="6415954" cy="1041907"/>
          </a:xfrm>
          <a:prstGeom prst="rect">
            <a:avLst/>
          </a:prstGeom>
          <a:noFill/>
          <a:ln>
            <a:noFill/>
          </a:ln>
        </p:spPr>
      </p:pic>
    </p:spTree>
    <p:extLst>
      <p:ext uri="{BB962C8B-B14F-4D97-AF65-F5344CB8AC3E}">
        <p14:creationId xmlns:p14="http://schemas.microsoft.com/office/powerpoint/2010/main" val="99109036"/>
      </p:ext>
    </p:extLst>
  </p:cSld>
  <p:clrMapOvr>
    <a:masterClrMapping/>
  </p:clrMapOvr>
  <mc:AlternateContent xmlns:mc="http://schemas.openxmlformats.org/markup-compatibility/2006" xmlns:p14="http://schemas.microsoft.com/office/powerpoint/2010/main">
    <mc:Choice Requires="p14">
      <p:transition p14:dur="10" advTm="18310"/>
    </mc:Choice>
    <mc:Fallback xmlns="">
      <p:transition advTm="1831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EFE7D6F-EC5F-455D-9B68-8BA5BF90E3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9135" y="2439238"/>
            <a:ext cx="8380287" cy="4199688"/>
          </a:xfrm>
          <a:prstGeom prst="rect">
            <a:avLst/>
          </a:prstGeom>
        </p:spPr>
      </p:pic>
      <p:sp>
        <p:nvSpPr>
          <p:cNvPr id="3" name="文本框 2">
            <a:extLst>
              <a:ext uri="{FF2B5EF4-FFF2-40B4-BE49-F238E27FC236}">
                <a16:creationId xmlns:a16="http://schemas.microsoft.com/office/drawing/2014/main" id="{4CF0D450-DA83-4655-BABE-7A2A6D787CF6}"/>
              </a:ext>
            </a:extLst>
          </p:cNvPr>
          <p:cNvSpPr txBox="1"/>
          <p:nvPr/>
        </p:nvSpPr>
        <p:spPr>
          <a:xfrm>
            <a:off x="840560" y="1531296"/>
            <a:ext cx="3855265" cy="1446550"/>
          </a:xfrm>
          <a:prstGeom prst="rect">
            <a:avLst/>
          </a:prstGeom>
          <a:noFill/>
        </p:spPr>
        <p:txBody>
          <a:bodyPr wrap="square" rtlCol="0">
            <a:spAutoFit/>
          </a:bodyPr>
          <a:lstStyle/>
          <a:p>
            <a:pPr algn="just"/>
            <a:r>
              <a:rPr lang="zh-CN" altLang="en-US" sz="1600" b="1" dirty="0">
                <a:solidFill>
                  <a:schemeClr val="bg1">
                    <a:lumMod val="50000"/>
                  </a:schemeClr>
                </a:solidFill>
                <a:latin typeface="思源黑体 CN Heavy"/>
                <a:ea typeface="思源黑体 CN Medium" panose="020B0600000000000000"/>
                <a:cs typeface="Times New Roman" panose="02020603050405020304" pitchFamily="18" charset="0"/>
              </a:rPr>
              <a:t>顺序双发射六级流水线：提升主频与</a:t>
            </a:r>
            <a:r>
              <a:rPr lang="en-US" altLang="zh-CN" sz="1600" b="1" dirty="0">
                <a:solidFill>
                  <a:schemeClr val="bg1">
                    <a:lumMod val="50000"/>
                  </a:schemeClr>
                </a:solidFill>
                <a:latin typeface="思源黑体 CN Heavy"/>
                <a:ea typeface="思源黑体 CN Medium" panose="020B0600000000000000"/>
                <a:cs typeface="Times New Roman" panose="02020603050405020304" pitchFamily="18" charset="0"/>
              </a:rPr>
              <a:t>IPC</a:t>
            </a:r>
          </a:p>
          <a:p>
            <a:pPr algn="just"/>
            <a:endParaRPr lang="en-US" altLang="zh-CN" sz="1200" b="1" dirty="0">
              <a:latin typeface="思源黑体 CN Heavy"/>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ea typeface="思源黑体 CN Medium" panose="020B0600000000000000"/>
                <a:cs typeface="Times New Roman" panose="02020603050405020304" pitchFamily="18" charset="0"/>
              </a:rPr>
              <a:t>实现</a:t>
            </a:r>
            <a:r>
              <a:rPr lang="en-US" altLang="zh-CN" sz="1200" b="1" dirty="0">
                <a:latin typeface="Times New Roman" panose="02020603050405020304" pitchFamily="18" charset="0"/>
                <a:ea typeface="思源黑体 CN Medium" panose="020B0600000000000000"/>
                <a:cs typeface="Times New Roman" panose="02020603050405020304" pitchFamily="18" charset="0"/>
              </a:rPr>
              <a:t>MIPS32</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指令集中的</a:t>
            </a:r>
            <a:r>
              <a:rPr lang="en-US" altLang="zh-CN" sz="1200" b="1" dirty="0">
                <a:latin typeface="Times New Roman" panose="02020603050405020304" pitchFamily="18" charset="0"/>
                <a:ea typeface="思源黑体 CN Medium" panose="020B0600000000000000"/>
                <a:cs typeface="Times New Roman" panose="02020603050405020304" pitchFamily="18" charset="0"/>
              </a:rPr>
              <a:t>66</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条指令</a:t>
            </a: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ea typeface="思源黑体 CN Medium" panose="020B0600000000000000"/>
                <a:cs typeface="Times New Roman" panose="02020603050405020304" pitchFamily="18" charset="0"/>
              </a:rPr>
              <a:t>根据功能分为</a:t>
            </a:r>
            <a:r>
              <a:rPr lang="zh-CN" altLang="en-US" sz="1200" b="1" dirty="0">
                <a:solidFill>
                  <a:srgbClr val="C00000"/>
                </a:solidFill>
                <a:latin typeface="Times New Roman" panose="02020603050405020304" pitchFamily="18" charset="0"/>
                <a:ea typeface="思源黑体 CN Medium" panose="020B0600000000000000"/>
                <a:cs typeface="Times New Roman" panose="02020603050405020304" pitchFamily="18" charset="0"/>
              </a:rPr>
              <a:t>六个流水段</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：取指、译码、执行、访存请求、访存、写回</a:t>
            </a: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p:txBody>
      </p:sp>
      <p:sp>
        <p:nvSpPr>
          <p:cNvPr id="52" name="Pentagon 6_1">
            <a:extLst>
              <a:ext uri="{FF2B5EF4-FFF2-40B4-BE49-F238E27FC236}">
                <a16:creationId xmlns:a16="http://schemas.microsoft.com/office/drawing/2014/main" id="{AF00C5AC-1046-411F-939E-89D5936C785B}"/>
              </a:ext>
            </a:extLst>
          </p:cNvPr>
          <p:cNvSpPr/>
          <p:nvPr/>
        </p:nvSpPr>
        <p:spPr>
          <a:xfrm>
            <a:off x="-1" y="531656"/>
            <a:ext cx="1926771"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8699EC9A-81A9-4AD6-9962-57AA5A2F4CD8}"/>
              </a:ext>
            </a:extLst>
          </p:cNvPr>
          <p:cNvSpPr txBox="1"/>
          <p:nvPr/>
        </p:nvSpPr>
        <p:spPr>
          <a:xfrm>
            <a:off x="42821" y="642567"/>
            <a:ext cx="1595479" cy="479825"/>
          </a:xfrm>
          <a:prstGeom prst="rect">
            <a:avLst/>
          </a:prstGeom>
          <a:noFill/>
        </p:spPr>
        <p:txBody>
          <a:bodyPr wrap="square" rtlCol="0">
            <a:spAutoFit/>
          </a:bodyPr>
          <a:lstStyle/>
          <a:p>
            <a:pPr algn="dist"/>
            <a:r>
              <a:rPr lang="en-US" altLang="zh-CN" sz="2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CPU</a:t>
            </a:r>
            <a:r>
              <a:rPr lang="zh-CN" altLang="en-US" sz="2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设计</a:t>
            </a:r>
          </a:p>
        </p:txBody>
      </p:sp>
      <p:sp>
        <p:nvSpPr>
          <p:cNvPr id="2" name="矩形 1">
            <a:extLst>
              <a:ext uri="{FF2B5EF4-FFF2-40B4-BE49-F238E27FC236}">
                <a16:creationId xmlns:a16="http://schemas.microsoft.com/office/drawing/2014/main" id="{C4F9B62D-7160-E77B-B44B-3098A87763E5}"/>
              </a:ext>
            </a:extLst>
          </p:cNvPr>
          <p:cNvSpPr/>
          <p:nvPr/>
        </p:nvSpPr>
        <p:spPr>
          <a:xfrm>
            <a:off x="5467926" y="2220164"/>
            <a:ext cx="6651495" cy="44187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Pentagon 6_1">
            <a:extLst>
              <a:ext uri="{FF2B5EF4-FFF2-40B4-BE49-F238E27FC236}">
                <a16:creationId xmlns:a16="http://schemas.microsoft.com/office/drawing/2014/main" id="{B2DEA907-69CA-1F7C-0719-3B1C4B3D0485}"/>
              </a:ext>
            </a:extLst>
          </p:cNvPr>
          <p:cNvSpPr/>
          <p:nvPr/>
        </p:nvSpPr>
        <p:spPr>
          <a:xfrm>
            <a:off x="-1" y="531656"/>
            <a:ext cx="1926771"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EEA72AD3-AE04-AC91-8BBE-AEC989717A4D}"/>
              </a:ext>
            </a:extLst>
          </p:cNvPr>
          <p:cNvSpPr txBox="1"/>
          <p:nvPr/>
        </p:nvSpPr>
        <p:spPr>
          <a:xfrm>
            <a:off x="42820" y="713203"/>
            <a:ext cx="1595479" cy="338554"/>
          </a:xfrm>
          <a:prstGeom prst="rect">
            <a:avLst/>
          </a:prstGeom>
          <a:noFill/>
        </p:spPr>
        <p:txBody>
          <a:bodyPr wrap="square" rtlCol="0">
            <a:spAutoFit/>
          </a:bodyPr>
          <a:lstStyle/>
          <a:p>
            <a:pPr algn="dist"/>
            <a:r>
              <a:rPr lang="zh-CN" altLang="en-US"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高性能</a:t>
            </a:r>
            <a:r>
              <a:rPr lang="en-US" altLang="zh-CN"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CPU</a:t>
            </a:r>
            <a:r>
              <a:rPr lang="zh-CN" altLang="en-US"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设计</a:t>
            </a:r>
          </a:p>
        </p:txBody>
      </p:sp>
    </p:spTree>
    <p:extLst>
      <p:ext uri="{BB962C8B-B14F-4D97-AF65-F5344CB8AC3E}">
        <p14:creationId xmlns:p14="http://schemas.microsoft.com/office/powerpoint/2010/main" val="4100598"/>
      </p:ext>
    </p:extLst>
  </p:cSld>
  <p:clrMapOvr>
    <a:masterClrMapping/>
  </p:clrMapOvr>
  <mc:AlternateContent xmlns:mc="http://schemas.openxmlformats.org/markup-compatibility/2006" xmlns:p14="http://schemas.microsoft.com/office/powerpoint/2010/main">
    <mc:Choice Requires="p14">
      <p:transition p14:dur="10" advTm="7188"/>
    </mc:Choice>
    <mc:Fallback xmlns="">
      <p:transition advTm="718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EFE7D6F-EC5F-455D-9B68-8BA5BF90E3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9135" y="2439238"/>
            <a:ext cx="8380287" cy="4199688"/>
          </a:xfrm>
          <a:prstGeom prst="rect">
            <a:avLst/>
          </a:prstGeom>
        </p:spPr>
      </p:pic>
      <p:sp>
        <p:nvSpPr>
          <p:cNvPr id="3" name="文本框 2">
            <a:extLst>
              <a:ext uri="{FF2B5EF4-FFF2-40B4-BE49-F238E27FC236}">
                <a16:creationId xmlns:a16="http://schemas.microsoft.com/office/drawing/2014/main" id="{4CF0D450-DA83-4655-BABE-7A2A6D787CF6}"/>
              </a:ext>
            </a:extLst>
          </p:cNvPr>
          <p:cNvSpPr txBox="1"/>
          <p:nvPr/>
        </p:nvSpPr>
        <p:spPr>
          <a:xfrm>
            <a:off x="840560" y="1531296"/>
            <a:ext cx="3855265" cy="1446550"/>
          </a:xfrm>
          <a:prstGeom prst="rect">
            <a:avLst/>
          </a:prstGeom>
          <a:noFill/>
        </p:spPr>
        <p:txBody>
          <a:bodyPr wrap="square" rtlCol="0">
            <a:spAutoFit/>
          </a:bodyPr>
          <a:lstStyle/>
          <a:p>
            <a:pPr algn="just"/>
            <a:r>
              <a:rPr lang="zh-CN" altLang="en-US" sz="1600" b="1" dirty="0">
                <a:solidFill>
                  <a:schemeClr val="bg1">
                    <a:lumMod val="50000"/>
                  </a:schemeClr>
                </a:solidFill>
                <a:latin typeface="思源黑体 CN Heavy"/>
                <a:ea typeface="思源黑体 CN Medium" panose="020B0600000000000000"/>
                <a:cs typeface="Times New Roman" panose="02020603050405020304" pitchFamily="18" charset="0"/>
              </a:rPr>
              <a:t>顺序双发射六级流水线：提升主频与</a:t>
            </a:r>
            <a:r>
              <a:rPr lang="en-US" altLang="zh-CN" sz="1600" b="1" dirty="0">
                <a:solidFill>
                  <a:schemeClr val="bg1">
                    <a:lumMod val="50000"/>
                  </a:schemeClr>
                </a:solidFill>
                <a:latin typeface="思源黑体 CN Heavy"/>
                <a:ea typeface="思源黑体 CN Medium" panose="020B0600000000000000"/>
                <a:cs typeface="Times New Roman" panose="02020603050405020304" pitchFamily="18" charset="0"/>
              </a:rPr>
              <a:t>IPC</a:t>
            </a:r>
          </a:p>
          <a:p>
            <a:pPr algn="just"/>
            <a:endParaRPr lang="en-US" altLang="zh-CN" sz="1200" b="1" dirty="0">
              <a:latin typeface="思源黑体 CN Heavy"/>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ea typeface="思源黑体 CN Medium" panose="020B0600000000000000"/>
                <a:cs typeface="Times New Roman" panose="02020603050405020304" pitchFamily="18" charset="0"/>
              </a:rPr>
              <a:t>实现</a:t>
            </a:r>
            <a:r>
              <a:rPr lang="en-US" altLang="zh-CN" sz="1200" b="1" dirty="0">
                <a:latin typeface="Times New Roman" panose="02020603050405020304" pitchFamily="18" charset="0"/>
                <a:ea typeface="思源黑体 CN Medium" panose="020B0600000000000000"/>
                <a:cs typeface="Times New Roman" panose="02020603050405020304" pitchFamily="18" charset="0"/>
              </a:rPr>
              <a:t>MIPS32</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指令集中的</a:t>
            </a:r>
            <a:r>
              <a:rPr lang="en-US" altLang="zh-CN" sz="1200" b="1" dirty="0">
                <a:latin typeface="Times New Roman" panose="02020603050405020304" pitchFamily="18" charset="0"/>
                <a:ea typeface="思源黑体 CN Medium" panose="020B0600000000000000"/>
                <a:cs typeface="Times New Roman" panose="02020603050405020304" pitchFamily="18" charset="0"/>
              </a:rPr>
              <a:t>66</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条指令</a:t>
            </a: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r>
              <a:rPr lang="zh-CN" altLang="en-US" sz="1200" b="1" dirty="0">
                <a:latin typeface="Times New Roman" panose="02020603050405020304" pitchFamily="18" charset="0"/>
                <a:ea typeface="思源黑体 CN Medium" panose="020B0600000000000000"/>
                <a:cs typeface="Times New Roman" panose="02020603050405020304" pitchFamily="18" charset="0"/>
              </a:rPr>
              <a:t>根据功能分为</a:t>
            </a:r>
            <a:r>
              <a:rPr lang="zh-CN" altLang="en-US" sz="1200" b="1" dirty="0">
                <a:solidFill>
                  <a:srgbClr val="C00000"/>
                </a:solidFill>
                <a:latin typeface="Times New Roman" panose="02020603050405020304" pitchFamily="18" charset="0"/>
                <a:ea typeface="思源黑体 CN Medium" panose="020B0600000000000000"/>
                <a:cs typeface="Times New Roman" panose="02020603050405020304" pitchFamily="18" charset="0"/>
              </a:rPr>
              <a:t>六个流水段</a:t>
            </a:r>
            <a:r>
              <a:rPr lang="zh-CN" altLang="en-US" sz="1200" b="1" dirty="0">
                <a:latin typeface="Times New Roman" panose="02020603050405020304" pitchFamily="18" charset="0"/>
                <a:ea typeface="思源黑体 CN Medium" panose="020B0600000000000000"/>
                <a:cs typeface="Times New Roman" panose="02020603050405020304" pitchFamily="18" charset="0"/>
              </a:rPr>
              <a:t>：取指、译码、执行、访存请求、访存、写回</a:t>
            </a: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a:p>
            <a:pPr marL="342900" indent="-342900" algn="just">
              <a:buFont typeface="Arial" panose="020B0604020202020204" pitchFamily="34" charset="0"/>
              <a:buChar char="•"/>
            </a:pPr>
            <a:endParaRPr lang="en-US" altLang="zh-CN" sz="1200" b="1" dirty="0">
              <a:latin typeface="Times New Roman" panose="02020603050405020304" pitchFamily="18" charset="0"/>
              <a:ea typeface="思源黑体 CN Medium" panose="020B0600000000000000"/>
              <a:cs typeface="Times New Roman" panose="02020603050405020304" pitchFamily="18" charset="0"/>
            </a:endParaRPr>
          </a:p>
        </p:txBody>
      </p:sp>
      <p:sp>
        <p:nvSpPr>
          <p:cNvPr id="52" name="Pentagon 6_1">
            <a:extLst>
              <a:ext uri="{FF2B5EF4-FFF2-40B4-BE49-F238E27FC236}">
                <a16:creationId xmlns:a16="http://schemas.microsoft.com/office/drawing/2014/main" id="{AF00C5AC-1046-411F-939E-89D5936C785B}"/>
              </a:ext>
            </a:extLst>
          </p:cNvPr>
          <p:cNvSpPr/>
          <p:nvPr/>
        </p:nvSpPr>
        <p:spPr>
          <a:xfrm>
            <a:off x="-1" y="531656"/>
            <a:ext cx="1926771"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8699EC9A-81A9-4AD6-9962-57AA5A2F4CD8}"/>
              </a:ext>
            </a:extLst>
          </p:cNvPr>
          <p:cNvSpPr txBox="1"/>
          <p:nvPr/>
        </p:nvSpPr>
        <p:spPr>
          <a:xfrm>
            <a:off x="42821" y="642567"/>
            <a:ext cx="1595479" cy="479825"/>
          </a:xfrm>
          <a:prstGeom prst="rect">
            <a:avLst/>
          </a:prstGeom>
          <a:noFill/>
        </p:spPr>
        <p:txBody>
          <a:bodyPr wrap="square" rtlCol="0">
            <a:spAutoFit/>
          </a:bodyPr>
          <a:lstStyle/>
          <a:p>
            <a:pPr algn="dist"/>
            <a:r>
              <a:rPr lang="en-US" altLang="zh-CN" sz="2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CPU</a:t>
            </a:r>
            <a:r>
              <a:rPr lang="zh-CN" altLang="en-US" sz="24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设计</a:t>
            </a:r>
          </a:p>
        </p:txBody>
      </p:sp>
      <p:sp>
        <p:nvSpPr>
          <p:cNvPr id="2" name="矩形 1">
            <a:extLst>
              <a:ext uri="{FF2B5EF4-FFF2-40B4-BE49-F238E27FC236}">
                <a16:creationId xmlns:a16="http://schemas.microsoft.com/office/drawing/2014/main" id="{C4F9B62D-7160-E77B-B44B-3098A87763E5}"/>
              </a:ext>
            </a:extLst>
          </p:cNvPr>
          <p:cNvSpPr/>
          <p:nvPr/>
        </p:nvSpPr>
        <p:spPr>
          <a:xfrm>
            <a:off x="7496177" y="2220164"/>
            <a:ext cx="4623244" cy="44187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Pentagon 6_1">
            <a:extLst>
              <a:ext uri="{FF2B5EF4-FFF2-40B4-BE49-F238E27FC236}">
                <a16:creationId xmlns:a16="http://schemas.microsoft.com/office/drawing/2014/main" id="{1364C9AF-87A1-B023-F5F4-2BE9020F6575}"/>
              </a:ext>
            </a:extLst>
          </p:cNvPr>
          <p:cNvSpPr/>
          <p:nvPr/>
        </p:nvSpPr>
        <p:spPr>
          <a:xfrm>
            <a:off x="-1" y="531656"/>
            <a:ext cx="1926771"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82920916-996F-5201-E364-01A7BD049B7F}"/>
              </a:ext>
            </a:extLst>
          </p:cNvPr>
          <p:cNvSpPr txBox="1"/>
          <p:nvPr/>
        </p:nvSpPr>
        <p:spPr>
          <a:xfrm>
            <a:off x="42820" y="713203"/>
            <a:ext cx="1595479" cy="338554"/>
          </a:xfrm>
          <a:prstGeom prst="rect">
            <a:avLst/>
          </a:prstGeom>
          <a:noFill/>
        </p:spPr>
        <p:txBody>
          <a:bodyPr wrap="square" rtlCol="0">
            <a:spAutoFit/>
          </a:bodyPr>
          <a:lstStyle/>
          <a:p>
            <a:pPr algn="dist"/>
            <a:r>
              <a:rPr lang="zh-CN" altLang="en-US"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高性能</a:t>
            </a:r>
            <a:r>
              <a:rPr lang="en-US" altLang="zh-CN"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CPU</a:t>
            </a:r>
            <a:r>
              <a:rPr lang="zh-CN" altLang="en-US" sz="1600" dirty="0">
                <a:solidFill>
                  <a:srgbClr val="C00000"/>
                </a:solidFill>
                <a:latin typeface="Times New Roman" panose="02020603050405020304" pitchFamily="18" charset="0"/>
                <a:ea typeface="思源黑体 CN Medium" panose="020B0600000000000000" pitchFamily="34" charset="-122"/>
                <a:cs typeface="Times New Roman" panose="02020603050405020304" pitchFamily="18" charset="0"/>
                <a:sym typeface="Arial" panose="020B0604020202020204" pitchFamily="34" charset="0"/>
              </a:rPr>
              <a:t>设计</a:t>
            </a:r>
          </a:p>
        </p:txBody>
      </p:sp>
    </p:spTree>
    <p:extLst>
      <p:ext uri="{BB962C8B-B14F-4D97-AF65-F5344CB8AC3E}">
        <p14:creationId xmlns:p14="http://schemas.microsoft.com/office/powerpoint/2010/main" val="1450109324"/>
      </p:ext>
    </p:extLst>
  </p:cSld>
  <p:clrMapOvr>
    <a:masterClrMapping/>
  </p:clrMapOvr>
  <mc:AlternateContent xmlns:mc="http://schemas.openxmlformats.org/markup-compatibility/2006" xmlns:p14="http://schemas.microsoft.com/office/powerpoint/2010/main">
    <mc:Choice Requires="p14">
      <p:transition p14:dur="10" advTm="1422"/>
    </mc:Choice>
    <mc:Fallback xmlns="">
      <p:transition advTm="1422"/>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937"/>
</p:tagLst>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263C88"/>
      </a:accent1>
      <a:accent2>
        <a:srgbClr val="4061D3"/>
      </a:accent2>
      <a:accent3>
        <a:srgbClr val="4F609C"/>
      </a:accent3>
      <a:accent4>
        <a:srgbClr val="52555F"/>
      </a:accent4>
      <a:accent5>
        <a:srgbClr val="222E57"/>
      </a:accent5>
      <a:accent6>
        <a:srgbClr val="2E2E2E"/>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263C88"/>
    </a:accent1>
    <a:accent2>
      <a:srgbClr val="4061D3"/>
    </a:accent2>
    <a:accent3>
      <a:srgbClr val="4F609C"/>
    </a:accent3>
    <a:accent4>
      <a:srgbClr val="52555F"/>
    </a:accent4>
    <a:accent5>
      <a:srgbClr val="222E57"/>
    </a:accent5>
    <a:accent6>
      <a:srgbClr val="2E2E2E"/>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4284</TotalTime>
  <Words>5853</Words>
  <Application>Microsoft Office PowerPoint</Application>
  <PresentationFormat>宽屏</PresentationFormat>
  <Paragraphs>602</Paragraphs>
  <Slides>40</Slides>
  <Notes>40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40</vt:i4>
      </vt:variant>
    </vt:vector>
  </HeadingPairs>
  <TitlesOfParts>
    <vt:vector size="49" baseType="lpstr">
      <vt:lpstr>等线</vt:lpstr>
      <vt:lpstr>思源黑体 CN Heavy</vt:lpstr>
      <vt:lpstr>思源黑体 CN Medium</vt:lpstr>
      <vt:lpstr>字魂58号-创中黑</vt:lpstr>
      <vt:lpstr>Arial</vt:lpstr>
      <vt:lpstr>Calibri</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937</dc:title>
  <dc:creator>Spw's pc</dc:creator>
  <cp:lastModifiedBy>365VIP</cp:lastModifiedBy>
  <cp:revision>417</cp:revision>
  <dcterms:modified xsi:type="dcterms:W3CDTF">2023-06-07T23:37:48Z</dcterms:modified>
</cp:coreProperties>
</file>